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3"/>
    <p:sldId id="312" r:id="rId4"/>
    <p:sldId id="313" r:id="rId5"/>
    <p:sldId id="277" r:id="rId6"/>
    <p:sldId id="315" r:id="rId7"/>
    <p:sldId id="316" r:id="rId8"/>
    <p:sldId id="314" r:id="rId9"/>
    <p:sldId id="278" r:id="rId10"/>
    <p:sldId id="282" r:id="rId11"/>
    <p:sldId id="317" r:id="rId12"/>
    <p:sldId id="318" r:id="rId13"/>
    <p:sldId id="319" r:id="rId14"/>
    <p:sldId id="283" r:id="rId15"/>
    <p:sldId id="287" r:id="rId16"/>
    <p:sldId id="323" r:id="rId17"/>
    <p:sldId id="288" r:id="rId18"/>
    <p:sldId id="292" r:id="rId19"/>
    <p:sldId id="293" r:id="rId20"/>
    <p:sldId id="297" r:id="rId21"/>
    <p:sldId id="298" r:id="rId22"/>
    <p:sldId id="303" r:id="rId23"/>
    <p:sldId id="307" r:id="rId24"/>
    <p:sldId id="308" r:id="rId25"/>
    <p:sldId id="320" r:id="rId26"/>
    <p:sldId id="305" r:id="rId27"/>
    <p:sldId id="321" r:id="rId28"/>
    <p:sldId id="306" r:id="rId29"/>
    <p:sldId id="299" r:id="rId30"/>
    <p:sldId id="300" r:id="rId31"/>
    <p:sldId id="301" r:id="rId32"/>
    <p:sldId id="294" r:id="rId33"/>
    <p:sldId id="295" r:id="rId34"/>
    <p:sldId id="296" r:id="rId35"/>
    <p:sldId id="284" r:id="rId36"/>
    <p:sldId id="286" r:id="rId37"/>
    <p:sldId id="322" r:id="rId38"/>
    <p:sldId id="280" r:id="rId39"/>
    <p:sldId id="324" r:id="rId40"/>
    <p:sldId id="281" r:id="rId41"/>
    <p:sldId id="273" r:id="rId42"/>
    <p:sldId id="274" r:id="rId43"/>
    <p:sldId id="275" r:id="rId44"/>
    <p:sldId id="276" r:id="rId45"/>
    <p:sldId id="266" r:id="rId46"/>
    <p:sldId id="265" r:id="rId47"/>
    <p:sldId id="264" r:id="rId48"/>
    <p:sldId id="263" r:id="rId49"/>
    <p:sldId id="262" r:id="rId50"/>
    <p:sldId id="261" r:id="rId51"/>
    <p:sldId id="260" r:id="rId52"/>
    <p:sldId id="259" r:id="rId53"/>
    <p:sldId id="258" r:id="rId54"/>
    <p:sldId id="325" r:id="rId55"/>
    <p:sldId id="329" r:id="rId56"/>
    <p:sldId id="330" r:id="rId57"/>
    <p:sldId id="331" r:id="rId58"/>
    <p:sldId id="338" r:id="rId59"/>
    <p:sldId id="332" r:id="rId60"/>
    <p:sldId id="333" r:id="rId61"/>
    <p:sldId id="334" r:id="rId62"/>
    <p:sldId id="335" r:id="rId63"/>
    <p:sldId id="336" r:id="rId64"/>
    <p:sldId id="337" r:id="rId65"/>
    <p:sldId id="326" r:id="rId66"/>
    <p:sldId id="327" r:id="rId67"/>
    <p:sldId id="339" r:id="rId68"/>
    <p:sldId id="340" r:id="rId69"/>
    <p:sldId id="341" r:id="rId70"/>
    <p:sldId id="343" r:id="rId71"/>
    <p:sldId id="352" r:id="rId72"/>
    <p:sldId id="342" r:id="rId73"/>
    <p:sldId id="328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3" r:id="rId82"/>
    <p:sldId id="257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handoutMaster" Target="handoutMasters/handoutMaster1.xml"/><Relationship Id="rId84" Type="http://schemas.openxmlformats.org/officeDocument/2006/relationships/notesMaster" Target="notesMasters/notesMaster1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Kubernetes Operator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Operator通过扩展Kubernetes定义</a:t>
            </a:r>
            <a:r>
              <a:rPr lang="zh-CN" altLang="en-US">
                <a:solidFill>
                  <a:srgbClr val="FF0000"/>
                </a:solidFill>
              </a:rPr>
              <a:t>Custom Controller</a:t>
            </a:r>
            <a:r>
              <a:rPr lang="zh-CN" altLang="en-US"/>
              <a:t>，观察应用并根据实际状态执行自定义任务。</a:t>
            </a:r>
            <a:endParaRPr lang="zh-CN" altLang="en-US"/>
          </a:p>
          <a:p>
            <a:r>
              <a:rPr lang="zh-CN" altLang="en-US"/>
              <a:t>应用被定义为Kubernetes对象：</a:t>
            </a:r>
            <a:r>
              <a:rPr lang="zh-CN" altLang="en-US">
                <a:solidFill>
                  <a:srgbClr val="FF0000"/>
                </a:solidFill>
              </a:rPr>
              <a:t>Custom Resource</a:t>
            </a:r>
            <a:r>
              <a:rPr lang="zh-CN" altLang="en-US"/>
              <a:t> （CR），它包含yaml spec和被API服务接受对象类型（K8s kind）。这样，您可以在自定义规范中定义要观察的任何特定条件，并在实例与规范不匹配时</a:t>
            </a:r>
            <a:r>
              <a:rPr lang="zh-CN" altLang="en-US">
                <a:solidFill>
                  <a:srgbClr val="FF0000"/>
                </a:solidFill>
              </a:rPr>
              <a:t>协调</a:t>
            </a:r>
            <a:r>
              <a:rPr lang="zh-CN" altLang="en-US"/>
              <a:t>实例。虽然Operator controller主要使用自定义组件，但它与原生Kubernetes controller协调方式非常类似。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430" y="131445"/>
            <a:ext cx="10098405" cy="6502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3590" y="5397500"/>
            <a:ext cx="52705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Operator通过Custom Controller协调应用spec。</a:t>
            </a:r>
            <a:endParaRPr lang="zh-CN" altLang="en-US" sz="2000"/>
          </a:p>
          <a:p>
            <a:r>
              <a:rPr lang="zh-CN" altLang="en-US" sz="2000"/>
              <a:t>虽然API服务知道Custom Controller，</a:t>
            </a:r>
            <a:endParaRPr lang="zh-CN" altLang="en-US" sz="2000"/>
          </a:p>
          <a:p>
            <a:r>
              <a:rPr lang="zh-CN" altLang="en-US" sz="2000"/>
              <a:t>但Operator可以独立运行在集群内部或外部。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Custom Resource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575" y="1643380"/>
            <a:ext cx="10515600" cy="4716780"/>
          </a:xfrm>
        </p:spPr>
        <p:txBody>
          <a:bodyPr>
            <a:noAutofit/>
          </a:bodyPr>
          <a:p>
            <a:r>
              <a:rPr lang="zh-CN" altLang="en-US" sz="2400"/>
              <a:t>定制资源（Custom Resource） 是对 Kubernetes API 的扩展。 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资源（Resource） 是 Kubernetes API 中的</a:t>
            </a:r>
            <a:r>
              <a:rPr lang="zh-CN" altLang="en-US" sz="2400">
                <a:solidFill>
                  <a:srgbClr val="FF0000"/>
                </a:solidFill>
              </a:rPr>
              <a:t>一个端点</a:t>
            </a:r>
            <a:r>
              <a:rPr lang="zh-CN" altLang="en-US" sz="2400"/>
              <a:t>， 其中存储的是</a:t>
            </a:r>
            <a:r>
              <a:rPr lang="zh-CN" altLang="en-US" sz="2400">
                <a:solidFill>
                  <a:srgbClr val="FF0000"/>
                </a:solidFill>
              </a:rPr>
              <a:t>某个类别的 API 对象</a:t>
            </a:r>
            <a:r>
              <a:rPr lang="zh-CN" altLang="en-US" sz="2400"/>
              <a:t> 的一个集合。 例如内置的</a:t>
            </a:r>
            <a:r>
              <a:rPr lang="zh-CN" altLang="en-US" sz="2400">
                <a:solidFill>
                  <a:srgbClr val="FF0000"/>
                </a:solidFill>
              </a:rPr>
              <a:t> pods 资源</a:t>
            </a:r>
            <a:r>
              <a:rPr lang="zh-CN" altLang="en-US" sz="2400"/>
              <a:t>包含一组 Pod 对象。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定制资源（Custom Resource） 是对 Kubernetes API 的扩展，不一定在默认的 Kubernetes 安装中就可用。定制资源所代表的是对特定 Kubernetes 安装的一种定制。 不过，很多 Kubernetes 核心功能现在都用定制资源来实现，这使得 Kubernetes 更加模块化。</a:t>
            </a:r>
            <a:endParaRPr lang="zh-CN" altLang="en-US" sz="2400"/>
          </a:p>
          <a:p>
            <a:r>
              <a:rPr lang="zh-CN" altLang="en-US" sz="2400"/>
              <a:t>定制资源可以通过</a:t>
            </a:r>
            <a:r>
              <a:rPr lang="zh-CN" altLang="en-US" sz="2400">
                <a:solidFill>
                  <a:srgbClr val="FF0000"/>
                </a:solidFill>
              </a:rPr>
              <a:t>动态注册</a:t>
            </a:r>
            <a:r>
              <a:rPr lang="zh-CN" altLang="en-US" sz="2400"/>
              <a:t>的方式在运行中的集群内或出现或消失，集群管理员可以独立于集群 更新定制资源。一旦某定制资源被安装，用户可以使用 kubectl 来创建和访问其中的对象，就像他们为 pods 这种内置资源所做的一样。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Custom Controller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8505" y="1551940"/>
            <a:ext cx="10615295" cy="4985385"/>
          </a:xfrm>
        </p:spPr>
        <p:txBody>
          <a:bodyPr>
            <a:noAutofit/>
          </a:bodyPr>
          <a:p>
            <a:r>
              <a:rPr lang="zh-CN" altLang="en-US" sz="2400"/>
              <a:t>就定制资源本身而言，它只能用来存取结构化的数据。 当你将定制资源与 定制控制器（Custom Controller） 相结合时，定制资源就能够 提供真正的 声明式 API（Declarative API）。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使用声明式 API， 你可以</a:t>
            </a:r>
            <a:r>
              <a:rPr lang="zh-CN" altLang="en-US" sz="2400">
                <a:solidFill>
                  <a:srgbClr val="FF0000"/>
                </a:solidFill>
              </a:rPr>
              <a:t>声明</a:t>
            </a:r>
            <a:r>
              <a:rPr lang="zh-CN" altLang="en-US" sz="2400"/>
              <a:t>或者</a:t>
            </a:r>
            <a:r>
              <a:rPr lang="zh-CN" altLang="en-US" sz="2400">
                <a:solidFill>
                  <a:srgbClr val="FF0000"/>
                </a:solidFill>
              </a:rPr>
              <a:t>设定</a:t>
            </a:r>
            <a:r>
              <a:rPr lang="zh-CN" altLang="en-US" sz="2400"/>
              <a:t>你的资源的</a:t>
            </a:r>
            <a:r>
              <a:rPr lang="zh-CN" altLang="en-US" sz="2400">
                <a:solidFill>
                  <a:srgbClr val="FF0000"/>
                </a:solidFill>
              </a:rPr>
              <a:t>期望状态</a:t>
            </a:r>
            <a:r>
              <a:rPr lang="zh-CN" altLang="en-US" sz="2400"/>
              <a:t>，并尝试让 Kubernetes 对象的当前状态</a:t>
            </a:r>
            <a:r>
              <a:rPr lang="en-US" altLang="zh-CN" sz="2400"/>
              <a:t> </a:t>
            </a:r>
            <a:r>
              <a:rPr lang="zh-CN" altLang="en-US" sz="2400"/>
              <a:t>同步到其期望状态。控制器负责将结构化的数据解释为用户所期望状态的记录，并 持续地维护该状态。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你可以在一个运行中的集群上部署和更新定制控制器，这类操作与集群的生命周期无关。 定制控制器可以用于任何类别的资源，不过它们与定制资源结合起来时最为有效。 </a:t>
            </a:r>
            <a:r>
              <a:rPr lang="zh-CN" altLang="en-US" sz="2400">
                <a:solidFill>
                  <a:srgbClr val="FF0000"/>
                </a:solidFill>
              </a:rPr>
              <a:t>Operator 模式就是将定制资源 与定制控制器相结合的。</a:t>
            </a:r>
            <a:r>
              <a:rPr lang="zh-CN" altLang="en-US" sz="2400"/>
              <a:t>你可以使用定制控制器来将特定于某应用的领域知识组织 起来，以编码的形式构造对 Kubernetes API 的扩展。</a:t>
            </a:r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应使用</a:t>
            </a:r>
            <a:r>
              <a:rPr lang="zh-CN" altLang="en-US">
                <a:sym typeface="+mn-ea"/>
              </a:rPr>
              <a:t>Custom Resource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条件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你希望使用 Kubernetes 客户端库和 CLI 来创建和更改新的资源。</a:t>
            </a:r>
            <a:endParaRPr lang="zh-CN" altLang="en-US"/>
          </a:p>
          <a:p>
            <a:r>
              <a:rPr lang="zh-CN" altLang="en-US"/>
              <a:t>你希望</a:t>
            </a:r>
            <a:r>
              <a:rPr lang="zh-CN" altLang="en-US">
                <a:solidFill>
                  <a:srgbClr val="FF0000"/>
                </a:solidFill>
              </a:rPr>
              <a:t> kubectl 能够直接支持</a:t>
            </a:r>
            <a:r>
              <a:rPr lang="zh-CN" altLang="en-US"/>
              <a:t>你的资源</a:t>
            </a:r>
            <a:endParaRPr lang="zh-CN" altLang="en-US"/>
          </a:p>
          <a:p>
            <a:pPr lvl="1"/>
            <a:r>
              <a:rPr lang="zh-CN" altLang="en-US"/>
              <a:t>kubectl get my-object object-name</a:t>
            </a:r>
            <a:endParaRPr lang="zh-CN" altLang="en-US"/>
          </a:p>
          <a:p>
            <a:r>
              <a:rPr lang="zh-CN" altLang="en-US"/>
              <a:t>你希望构造新的自动化机制，监测新对象上的更新事件，并对其他对象执行 CRUD 操作，或者监测后者更新前者。</a:t>
            </a:r>
            <a:endParaRPr lang="zh-CN" altLang="en-US"/>
          </a:p>
          <a:p>
            <a:r>
              <a:rPr lang="zh-CN" altLang="en-US"/>
              <a:t>你希望编写自动化组件来处理对对象的更新。</a:t>
            </a:r>
            <a:endParaRPr lang="zh-CN" altLang="en-US"/>
          </a:p>
          <a:p>
            <a:r>
              <a:rPr lang="zh-CN" altLang="en-US"/>
              <a:t>你希望使用 Kubernetes API 对诸如</a:t>
            </a:r>
            <a:r>
              <a:rPr lang="zh-CN" altLang="en-US">
                <a:solidFill>
                  <a:srgbClr val="FF0000"/>
                </a:solidFill>
              </a:rPr>
              <a:t> .spec、.status 和 .metadata</a:t>
            </a:r>
            <a:r>
              <a:rPr lang="zh-CN" altLang="en-US"/>
              <a:t> </a:t>
            </a:r>
            <a:r>
              <a:rPr lang="zh-CN" altLang="en-US">
                <a:solidFill>
                  <a:srgbClr val="FF0000"/>
                </a:solidFill>
              </a:rPr>
              <a:t>等字段的约定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你希望对象是对一组受控资源的抽象，或者对其他资源的归纳提炼。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Custom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Resource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Definitions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CustomResourceDefinition （</a:t>
            </a:r>
            <a:r>
              <a:rPr lang="en-US" altLang="zh-CN"/>
              <a:t>CRD</a:t>
            </a:r>
            <a:r>
              <a:rPr lang="zh-CN" altLang="en-US"/>
              <a:t>）API 资源允许你</a:t>
            </a:r>
            <a:r>
              <a:rPr lang="zh-CN" altLang="en-US">
                <a:solidFill>
                  <a:srgbClr val="FF0000"/>
                </a:solidFill>
              </a:rPr>
              <a:t>定义定制资源</a:t>
            </a:r>
            <a:r>
              <a:rPr lang="zh-CN" altLang="en-US"/>
              <a:t>。 定义 CRD 对象的操作会使用你所设定的名字和模式定义（Schema）创建一个新的定制资源， Kubernetes API 负责为你的定制资源提供存储和访问服务。 CRD 对象的名称必须是</a:t>
            </a:r>
            <a:r>
              <a:rPr lang="zh-CN" altLang="en-US">
                <a:solidFill>
                  <a:srgbClr val="FF0000"/>
                </a:solidFill>
              </a:rPr>
              <a:t>合法的 DNS 子域名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CRD 使得你</a:t>
            </a:r>
            <a:r>
              <a:rPr lang="zh-CN" altLang="en-US">
                <a:solidFill>
                  <a:srgbClr val="FF0000"/>
                </a:solidFill>
              </a:rPr>
              <a:t>不必编写</a:t>
            </a:r>
            <a:r>
              <a:rPr lang="zh-CN" altLang="en-US"/>
              <a:t>自己的 API 服务器来处理定制资源，不过其背后实现的通用性也意味着 你所获得的</a:t>
            </a:r>
            <a:r>
              <a:rPr lang="zh-CN" altLang="en-US">
                <a:solidFill>
                  <a:srgbClr val="FF0000"/>
                </a:solidFill>
              </a:rPr>
              <a:t>灵活性</a:t>
            </a:r>
            <a:r>
              <a:rPr lang="zh-CN" altLang="en-US"/>
              <a:t>要比 </a:t>
            </a:r>
            <a:r>
              <a:rPr lang="zh-CN" altLang="en-US">
                <a:solidFill>
                  <a:srgbClr val="FF0000"/>
                </a:solidFill>
              </a:rPr>
              <a:t>API 服务器聚合</a:t>
            </a:r>
            <a:r>
              <a:rPr lang="zh-CN" altLang="en-US"/>
              <a:t>少很多。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Operator 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Operator 是 Kubernetes 的扩展软件，它利用 定制资源 管理应用及其组件。 Operator 遵循 Kubernetes 的理念，特别是在控制器 方面。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Operator 是由 CoreOS 开发的，用来扩展 Kubernetes API，特定的应用程序控制器，它用来创建、配置和管理复杂的有状态应用，如数据库、缓存和监控系统。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创建 CustomResourceDefinition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当你创建新的 CustomResourceDefinition（CRD）时，Kubernetes API 服务器会为你所 指定的每一个版本生成一个 RESTful 的 资源路径。</a:t>
            </a:r>
            <a:endParaRPr lang="zh-CN" altLang="en-US"/>
          </a:p>
          <a:p>
            <a:r>
              <a:rPr lang="zh-CN" altLang="en-US"/>
              <a:t>CRD 可以是</a:t>
            </a:r>
            <a:r>
              <a:rPr lang="zh-CN" altLang="en-US">
                <a:solidFill>
                  <a:srgbClr val="FF0000"/>
                </a:solidFill>
              </a:rPr>
              <a:t>名字空间作用域</a:t>
            </a:r>
            <a:r>
              <a:rPr lang="zh-CN" altLang="en-US"/>
              <a:t>的，也可以 是</a:t>
            </a:r>
            <a:r>
              <a:rPr lang="zh-CN" altLang="en-US">
                <a:solidFill>
                  <a:srgbClr val="FF0000"/>
                </a:solidFill>
              </a:rPr>
              <a:t>集群作用域</a:t>
            </a:r>
            <a:r>
              <a:rPr lang="zh-CN" altLang="en-US"/>
              <a:t>的，取决于 CRD 的 </a:t>
            </a:r>
            <a:r>
              <a:rPr lang="zh-CN" altLang="en-US">
                <a:solidFill>
                  <a:srgbClr val="FF0000"/>
                </a:solidFill>
              </a:rPr>
              <a:t>scope 字段</a:t>
            </a:r>
            <a:r>
              <a:rPr lang="zh-CN" altLang="en-US"/>
              <a:t>设置。和其他现有的内置对象一样，删除 一个名字空间时，该名字空间下的所有定制对象也会被删除。</a:t>
            </a:r>
            <a:endParaRPr lang="zh-CN" altLang="en-US"/>
          </a:p>
          <a:p>
            <a:r>
              <a:rPr lang="zh-CN" altLang="en-US"/>
              <a:t>C</a:t>
            </a:r>
            <a:r>
              <a:rPr lang="en-US" altLang="zh-CN"/>
              <a:t>RD</a:t>
            </a:r>
            <a:r>
              <a:rPr lang="zh-CN" altLang="en-US"/>
              <a:t> 本身是不受名字空间限制的，对所有名字空间可用。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创建 </a:t>
            </a:r>
            <a:r>
              <a:rPr lang="en-US" altLang="zh-CN">
                <a:sym typeface="+mn-ea"/>
              </a:rPr>
              <a:t>CRD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070" y="1825625"/>
            <a:ext cx="6860540" cy="4351655"/>
          </a:xfrm>
        </p:spPr>
        <p:txBody>
          <a:bodyPr>
            <a:noAutofit/>
          </a:bodyPr>
          <a:p>
            <a:r>
              <a:rPr lang="zh-CN" altLang="en-US">
                <a:sym typeface="+mn-ea"/>
              </a:rPr>
              <a:t>kubectl apply -f resourcedefinition.yaml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这样一个新的受名字空间约束的 RESTful API 端点会被创建在：</a:t>
            </a:r>
            <a:endParaRPr lang="zh-CN" altLang="en-US"/>
          </a:p>
          <a:p>
            <a:pPr lvl="1"/>
            <a:r>
              <a:rPr lang="zh-CN" altLang="en-US" sz="2000">
                <a:sym typeface="+mn-ea"/>
              </a:rPr>
              <a:t>/apis/stable.example.com/v1/namespaces/*/crontabs/...</a:t>
            </a:r>
            <a:endParaRPr lang="zh-CN" altLang="en-US" sz="2000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此端点 URL 自此可以用来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创建和管理</a:t>
            </a:r>
            <a:r>
              <a:rPr lang="zh-CN" altLang="en-US">
                <a:sym typeface="+mn-ea"/>
              </a:rPr>
              <a:t>定制对象。对象的 kind 将是来自你上面创建时 所用的 spec 中指定的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CronTab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4870" y="0"/>
            <a:ext cx="4902835" cy="68440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创建定制对象Custom Objects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649595" cy="4351655"/>
          </a:xfrm>
        </p:spPr>
        <p:txBody>
          <a:bodyPr>
            <a:noAutofit/>
          </a:bodyPr>
          <a:p>
            <a:r>
              <a:rPr lang="zh-CN" altLang="en-US" sz="2400"/>
              <a:t>定制对象可以包含定制字段。这些字段可以包含任意的 JSON 数据。 在下面的例子中，在类别为 CrontTab 的定制对象中，设置了cronSpec 和 image 定制字段。类别 CronTab 来自你在上面所创建的 CRD 的规约。</a:t>
            </a:r>
            <a:endParaRPr lang="zh-CN" altLang="en-US" sz="2400"/>
          </a:p>
          <a:p>
            <a:pPr lvl="1"/>
            <a:r>
              <a:rPr lang="zh-CN" altLang="en-US" sz="2000"/>
              <a:t>kubectl apply -f my-crontab.yaml</a:t>
            </a:r>
            <a:endParaRPr lang="zh-CN" altLang="en-US" sz="2000"/>
          </a:p>
          <a:p>
            <a:r>
              <a:rPr lang="zh-CN" altLang="en-US" sz="2400"/>
              <a:t>你就可以使用 kubectl 来管理你的 CronTab 对象了。例如：</a:t>
            </a:r>
            <a:endParaRPr lang="zh-CN" altLang="en-US" sz="2400"/>
          </a:p>
          <a:p>
            <a:pPr lvl="1"/>
            <a:r>
              <a:rPr lang="zh-CN" altLang="en-US" sz="2000"/>
              <a:t>kubectl get crontab</a:t>
            </a:r>
            <a:endParaRPr lang="zh-CN" altLang="en-US" sz="2000"/>
          </a:p>
          <a:p>
            <a:pPr lvl="0"/>
            <a:r>
              <a:rPr lang="zh-CN" altLang="en-US" sz="2000"/>
              <a:t>大小写不敏感，单数或复数，短名称皆可使用</a:t>
            </a:r>
            <a:endParaRPr lang="zh-CN" altLang="en-US" sz="2000"/>
          </a:p>
          <a:p>
            <a:pPr lvl="1"/>
            <a:r>
              <a:rPr lang="zh-CN" altLang="en-US" sz="2000"/>
              <a:t>kubectl get ct -o yaml</a:t>
            </a:r>
            <a:endParaRPr lang="zh-CN" altLang="en-US" sz="2000"/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8810" y="317500"/>
            <a:ext cx="3375025" cy="19094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580" y="4653915"/>
            <a:ext cx="2893060" cy="739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505" y="2466975"/>
            <a:ext cx="4106545" cy="4219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删除 CRD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3200"/>
              <a:t>当你删除某 CustomResourceDefinition 时，服务器会卸载其 RESTful API 端点，并删除服务器上存储的所有</a:t>
            </a:r>
            <a:r>
              <a:rPr lang="zh-CN" altLang="en-US" sz="3200">
                <a:sym typeface="+mn-ea"/>
              </a:rPr>
              <a:t>CustomResource</a:t>
            </a:r>
            <a:r>
              <a:rPr lang="zh-CN" altLang="en-US" sz="3200"/>
              <a:t>。</a:t>
            </a:r>
            <a:endParaRPr lang="zh-CN" altLang="en-US" sz="3200"/>
          </a:p>
          <a:p>
            <a:pPr lvl="1"/>
            <a:r>
              <a:rPr lang="zh-CN" altLang="en-US" sz="2800"/>
              <a:t>kubectl delete -f resourcedefinition.yaml</a:t>
            </a:r>
            <a:endParaRPr lang="zh-CN" altLang="en-US"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2405"/>
            <a:ext cx="10104755" cy="63303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etcd Operator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2400"/>
              <a:t>Fetch the etcd Operator Manifests</a:t>
            </a:r>
            <a:r>
              <a:rPr lang="en-US" altLang="zh-CN" sz="2400"/>
              <a:t> (Helm install)</a:t>
            </a:r>
            <a:endParaRPr lang="zh-CN" altLang="en-US" sz="2400"/>
          </a:p>
          <a:p>
            <a:r>
              <a:rPr lang="zh-CN" altLang="en-US" sz="2400"/>
              <a:t>$ kubectl create -f etcd-operator-crd.yaml</a:t>
            </a:r>
            <a:endParaRPr lang="zh-CN" altLang="en-US" sz="2400"/>
          </a:p>
          <a:p>
            <a:r>
              <a:rPr lang="zh-CN" altLang="en-US" sz="2400"/>
              <a:t>$ kubectl get crd</a:t>
            </a:r>
            <a:endParaRPr lang="zh-CN" altLang="en-US" sz="2400"/>
          </a:p>
          <a:p>
            <a:pPr lvl="1"/>
            <a:r>
              <a:rPr lang="zh-CN" altLang="en-US" sz="2000"/>
              <a:t>NAME </a:t>
            </a:r>
            <a:r>
              <a:rPr lang="en-US" altLang="zh-CN" sz="2000"/>
              <a:t>						</a:t>
            </a:r>
            <a:r>
              <a:rPr lang="zh-CN" altLang="en-US" sz="2000"/>
              <a:t>CREATED AT</a:t>
            </a:r>
            <a:endParaRPr lang="zh-CN" altLang="en-US" sz="2000"/>
          </a:p>
          <a:p>
            <a:pPr lvl="1"/>
            <a:r>
              <a:rPr lang="zh-CN" altLang="en-US" sz="2000"/>
              <a:t>etcdclusters.etcd.database.coreos.com </a:t>
            </a:r>
            <a:r>
              <a:rPr lang="en-US" altLang="zh-CN" sz="2000"/>
              <a:t>		</a:t>
            </a:r>
            <a:r>
              <a:rPr lang="zh-CN" altLang="en-US" sz="2000"/>
              <a:t>2019-11-15T02:50:14Z</a:t>
            </a: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320" y="621030"/>
            <a:ext cx="10116185" cy="4791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995" y="621030"/>
            <a:ext cx="5974080" cy="41408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etcd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 sz="2800">
                <a:sym typeface="+mn-ea"/>
              </a:rPr>
              <a:t>$ kubectl create -f etcd-operator-sa.yaml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$ kubectl get serviceaccounts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NAME </a:t>
            </a:r>
            <a:r>
              <a:rPr lang="en-US" altLang="zh-CN" sz="2800">
                <a:sym typeface="+mn-ea"/>
              </a:rPr>
              <a:t>		</a:t>
            </a:r>
            <a:r>
              <a:rPr lang="zh-CN" altLang="en-US" sz="2800">
                <a:sym typeface="+mn-ea"/>
              </a:rPr>
              <a:t>SECRETS </a:t>
            </a: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AGE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builder </a:t>
            </a:r>
            <a:r>
              <a:rPr lang="en-US" altLang="zh-CN" sz="2800">
                <a:sym typeface="+mn-ea"/>
              </a:rPr>
              <a:t>		</a:t>
            </a:r>
            <a:r>
              <a:rPr lang="zh-CN" altLang="en-US" sz="2800">
                <a:sym typeface="+mn-ea"/>
              </a:rPr>
              <a:t>2 </a:t>
            </a:r>
            <a:r>
              <a:rPr lang="en-US" altLang="zh-CN" sz="2800">
                <a:sym typeface="+mn-ea"/>
              </a:rPr>
              <a:t>		</a:t>
            </a:r>
            <a:r>
              <a:rPr lang="zh-CN" altLang="en-US" sz="2800">
                <a:sym typeface="+mn-ea"/>
              </a:rPr>
              <a:t>2h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default </a:t>
            </a:r>
            <a:r>
              <a:rPr lang="en-US" altLang="zh-CN" sz="2800">
                <a:sym typeface="+mn-ea"/>
              </a:rPr>
              <a:t>		</a:t>
            </a:r>
            <a:r>
              <a:rPr lang="zh-CN" altLang="en-US" sz="2800">
                <a:sym typeface="+mn-ea"/>
              </a:rPr>
              <a:t>3 </a:t>
            </a:r>
            <a:r>
              <a:rPr lang="en-US" altLang="zh-CN" sz="2800">
                <a:sym typeface="+mn-ea"/>
              </a:rPr>
              <a:t>		</a:t>
            </a:r>
            <a:r>
              <a:rPr lang="zh-CN" altLang="en-US" sz="2800">
                <a:sym typeface="+mn-ea"/>
              </a:rPr>
              <a:t>2h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deployer </a:t>
            </a:r>
            <a:r>
              <a:rPr lang="en-US" altLang="zh-CN" sz="2800">
                <a:sym typeface="+mn-ea"/>
              </a:rPr>
              <a:t>		</a:t>
            </a:r>
            <a:r>
              <a:rPr lang="zh-CN" altLang="en-US" sz="2800">
                <a:sym typeface="+mn-ea"/>
              </a:rPr>
              <a:t>2 </a:t>
            </a: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2h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etcd-operator-sa </a:t>
            </a: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2 </a:t>
            </a:r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3s</a:t>
            </a:r>
            <a:endParaRPr lang="zh-CN" altLang="en-US" sz="2800"/>
          </a:p>
          <a:p>
            <a:pPr lvl="1"/>
            <a:r>
              <a:rPr lang="zh-CN" altLang="en-US" sz="2800">
                <a:sym typeface="+mn-ea"/>
              </a:rPr>
              <a:t>[...]</a:t>
            </a:r>
            <a:endParaRPr lang="zh-CN" altLang="en-US"/>
          </a:p>
          <a:p>
            <a:r>
              <a:rPr lang="zh-CN" altLang="en-US"/>
              <a:t>$ kubectl create -f etcd-operator-role.yaml</a:t>
            </a:r>
            <a:endParaRPr lang="zh-CN" altLang="en-US"/>
          </a:p>
          <a:p>
            <a:r>
              <a:rPr lang="zh-CN" altLang="en-US"/>
              <a:t>$ kubectl create -f etcd-operator-rolebinding.yaml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etcd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945" y="1652270"/>
            <a:ext cx="11100435" cy="4351655"/>
          </a:xfrm>
        </p:spPr>
        <p:txBody>
          <a:bodyPr/>
          <a:p>
            <a:r>
              <a:rPr lang="zh-CN" altLang="en-US"/>
              <a:t>$ kubectl create -f etcd-operator-deployment.yaml</a:t>
            </a:r>
            <a:endParaRPr lang="zh-CN" altLang="en-US"/>
          </a:p>
          <a:p>
            <a:pPr lvl="1"/>
            <a:r>
              <a:rPr lang="zh-CN" altLang="en-US"/>
              <a:t>deployment.apps/etcd-operator created</a:t>
            </a:r>
            <a:endParaRPr lang="zh-CN" altLang="en-US"/>
          </a:p>
          <a:p>
            <a:r>
              <a:rPr lang="zh-CN" altLang="en-US"/>
              <a:t>$ kubectl get deployments</a:t>
            </a:r>
            <a:endParaRPr lang="zh-CN" altLang="en-US"/>
          </a:p>
          <a:p>
            <a:pPr lvl="1"/>
            <a:r>
              <a:rPr lang="zh-CN" altLang="en-US"/>
              <a:t>NAME </a:t>
            </a:r>
            <a:r>
              <a:rPr lang="en-US" altLang="zh-CN"/>
              <a:t>		</a:t>
            </a:r>
            <a:r>
              <a:rPr lang="zh-CN" altLang="en-US"/>
              <a:t>DESIRED </a:t>
            </a:r>
            <a:r>
              <a:rPr lang="en-US" altLang="zh-CN"/>
              <a:t>	</a:t>
            </a:r>
            <a:r>
              <a:rPr lang="zh-CN" altLang="en-US"/>
              <a:t>CURRENT </a:t>
            </a:r>
            <a:r>
              <a:rPr lang="en-US" altLang="zh-CN"/>
              <a:t>	</a:t>
            </a:r>
            <a:r>
              <a:rPr lang="zh-CN" altLang="en-US"/>
              <a:t>UP-TO-DATE </a:t>
            </a:r>
            <a:r>
              <a:rPr lang="en-US" altLang="zh-CN"/>
              <a:t>	</a:t>
            </a:r>
            <a:r>
              <a:rPr lang="zh-CN" altLang="en-US"/>
              <a:t>AVAILABLE </a:t>
            </a:r>
            <a:r>
              <a:rPr lang="en-US" altLang="zh-CN"/>
              <a:t>	</a:t>
            </a:r>
            <a:r>
              <a:rPr lang="zh-CN" altLang="en-US"/>
              <a:t>AGE</a:t>
            </a:r>
            <a:endParaRPr lang="zh-CN" altLang="en-US"/>
          </a:p>
          <a:p>
            <a:pPr lvl="1"/>
            <a:r>
              <a:rPr lang="zh-CN" altLang="en-US"/>
              <a:t>etcd-operator </a:t>
            </a:r>
            <a:r>
              <a:rPr lang="en-US" altLang="zh-CN"/>
              <a:t>	</a:t>
            </a:r>
            <a:r>
              <a:rPr lang="zh-CN" altLang="en-US"/>
              <a:t>1 </a:t>
            </a:r>
            <a:r>
              <a:rPr lang="en-US" altLang="zh-CN"/>
              <a:t>		</a:t>
            </a:r>
            <a:r>
              <a:rPr lang="zh-CN" altLang="en-US"/>
              <a:t>1 </a:t>
            </a:r>
            <a:r>
              <a:rPr lang="en-US" altLang="zh-CN"/>
              <a:t>		</a:t>
            </a:r>
            <a:r>
              <a:rPr lang="zh-CN" altLang="en-US"/>
              <a:t>1 </a:t>
            </a:r>
            <a:r>
              <a:rPr lang="en-US" altLang="zh-CN"/>
              <a:t>		</a:t>
            </a:r>
            <a:r>
              <a:rPr lang="zh-CN" altLang="en-US"/>
              <a:t>1 </a:t>
            </a:r>
            <a:r>
              <a:rPr lang="en-US" altLang="zh-CN"/>
              <a:t>	       	</a:t>
            </a:r>
            <a:r>
              <a:rPr lang="zh-CN" altLang="en-US"/>
              <a:t>19s</a:t>
            </a:r>
            <a:endParaRPr lang="zh-CN" altLang="en-US"/>
          </a:p>
          <a:p>
            <a:pPr lvl="0"/>
            <a:r>
              <a:rPr lang="zh-CN" altLang="en-US"/>
              <a:t>$ kubectl get pods</a:t>
            </a:r>
            <a:endParaRPr lang="zh-CN" altLang="en-US"/>
          </a:p>
          <a:p>
            <a:pPr lvl="1"/>
            <a:r>
              <a:rPr lang="zh-CN" altLang="en-US"/>
              <a:t>NAME </a:t>
            </a:r>
            <a:r>
              <a:rPr lang="en-US" altLang="zh-CN"/>
              <a:t>					</a:t>
            </a:r>
            <a:r>
              <a:rPr lang="zh-CN" altLang="en-US"/>
              <a:t>READY </a:t>
            </a:r>
            <a:r>
              <a:rPr lang="en-US" altLang="zh-CN"/>
              <a:t>	</a:t>
            </a:r>
            <a:r>
              <a:rPr lang="zh-CN" altLang="en-US"/>
              <a:t>STATUS </a:t>
            </a:r>
            <a:r>
              <a:rPr lang="en-US" altLang="zh-CN"/>
              <a:t>	        </a:t>
            </a:r>
            <a:r>
              <a:rPr lang="zh-CN" altLang="en-US"/>
              <a:t>RESTARTS </a:t>
            </a:r>
            <a:r>
              <a:rPr lang="en-US" altLang="zh-CN"/>
              <a:t>   </a:t>
            </a:r>
            <a:r>
              <a:rPr lang="zh-CN" altLang="en-US"/>
              <a:t>AGE</a:t>
            </a:r>
            <a:endParaRPr lang="zh-CN" altLang="en-US"/>
          </a:p>
          <a:p>
            <a:pPr lvl="1"/>
            <a:r>
              <a:rPr lang="zh-CN" altLang="en-US"/>
              <a:t>etcd-operator-594fbd565f-4fm8k </a:t>
            </a:r>
            <a:r>
              <a:rPr lang="en-US" altLang="zh-CN"/>
              <a:t>	</a:t>
            </a:r>
            <a:r>
              <a:rPr lang="zh-CN" altLang="en-US"/>
              <a:t>0/1 </a:t>
            </a:r>
            <a:r>
              <a:rPr lang="en-US" altLang="zh-CN"/>
              <a:t>	</a:t>
            </a:r>
            <a:r>
              <a:rPr lang="zh-CN" altLang="en-US"/>
              <a:t>ContainerCreating </a:t>
            </a:r>
            <a:r>
              <a:rPr lang="en-US" altLang="zh-CN"/>
              <a:t> </a:t>
            </a:r>
            <a:r>
              <a:rPr lang="zh-CN" altLang="en-US"/>
              <a:t>0 </a:t>
            </a:r>
            <a:r>
              <a:rPr lang="en-US" altLang="zh-CN"/>
              <a:t>	                </a:t>
            </a:r>
            <a:r>
              <a:rPr lang="zh-CN" altLang="en-US"/>
              <a:t>4s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etcd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140" y="1569085"/>
            <a:ext cx="11045825" cy="4351655"/>
          </a:xfrm>
        </p:spPr>
        <p:txBody>
          <a:bodyPr>
            <a:noAutofit/>
          </a:bodyPr>
          <a:p>
            <a:r>
              <a:rPr lang="zh-CN" altLang="en-US" sz="2400"/>
              <a:t>Declar</a:t>
            </a:r>
            <a:r>
              <a:rPr lang="en-US" altLang="zh-CN" sz="2400"/>
              <a:t>e</a:t>
            </a:r>
            <a:r>
              <a:rPr lang="zh-CN" altLang="en-US" sz="2400"/>
              <a:t> an etcd Cluster</a:t>
            </a:r>
            <a:r>
              <a:rPr lang="en-US" altLang="zh-CN" sz="2400"/>
              <a:t> with your desired state:</a:t>
            </a:r>
            <a:endParaRPr lang="en-US" altLang="zh-CN" sz="2400"/>
          </a:p>
          <a:p>
            <a:r>
              <a:rPr lang="en-US" altLang="zh-CN" sz="2400"/>
              <a:t>$ kubectl create -f etcd-cluster-cr.yaml</a:t>
            </a:r>
            <a:endParaRPr lang="en-US" altLang="zh-CN" sz="2400"/>
          </a:p>
          <a:p>
            <a:pPr lvl="1"/>
            <a:r>
              <a:rPr lang="en-US" altLang="zh-CN" sz="2000"/>
              <a:t>etcdcluster.etcd.database.coreos.com/example-etcd-cluster created</a:t>
            </a:r>
            <a:endParaRPr lang="en-US" altLang="zh-CN" sz="2000"/>
          </a:p>
          <a:p>
            <a:r>
              <a:rPr lang="en-US" altLang="zh-CN" sz="2400"/>
              <a:t>$ kubectl get pods -w</a:t>
            </a:r>
            <a:endParaRPr lang="en-US" altLang="zh-CN" sz="2400"/>
          </a:p>
          <a:p>
            <a:pPr lvl="1"/>
            <a:r>
              <a:rPr lang="en-US" altLang="zh-CN" sz="2000"/>
              <a:t>NAME 				READY	STATUS 		RESTARTS 	AGE</a:t>
            </a:r>
            <a:endParaRPr lang="en-US" altLang="zh-CN" sz="2000"/>
          </a:p>
          <a:p>
            <a:pPr lvl="1"/>
            <a:r>
              <a:rPr lang="en-US" altLang="zh-CN" sz="2000"/>
              <a:t>etcd-operator-594fbd565f-4fm8k 	1/1 	Running 		0 		3m</a:t>
            </a:r>
            <a:endParaRPr lang="en-US" altLang="zh-CN" sz="2000"/>
          </a:p>
          <a:p>
            <a:pPr lvl="1"/>
            <a:r>
              <a:rPr lang="en-US" altLang="zh-CN" sz="2000"/>
              <a:t>example-etcd-cluster-95gqrthjbz 	1/1 	Running 		2 		38s</a:t>
            </a:r>
            <a:endParaRPr lang="en-US" altLang="zh-CN" sz="2000"/>
          </a:p>
          <a:p>
            <a:pPr lvl="1"/>
            <a:r>
              <a:rPr lang="en-US" altLang="zh-CN" sz="2000"/>
              <a:t>example-etcd-cluster-m9ftnsk572 	1/1 	Running 		0 		34s</a:t>
            </a:r>
            <a:endParaRPr lang="en-US" altLang="zh-CN" sz="2000"/>
          </a:p>
          <a:p>
            <a:pPr lvl="1"/>
            <a:r>
              <a:rPr lang="en-US" altLang="zh-CN" sz="2000"/>
              <a:t>example-etcd-cluster-pjqhm8d4qj 	1/1 	Running 		0 		31s</a:t>
            </a:r>
            <a:endParaRPr lang="en-US" altLang="zh-CN" sz="2000"/>
          </a:p>
          <a:p>
            <a:pPr lvl="0"/>
            <a:r>
              <a:rPr lang="en-US" altLang="zh-CN" sz="2400"/>
              <a:t>$ kubectl get services --selector etcd_cluster=example-etcd-cluster</a:t>
            </a:r>
            <a:endParaRPr lang="en-US" altLang="zh-CN" sz="2400"/>
          </a:p>
          <a:p>
            <a:pPr lvl="1"/>
            <a:r>
              <a:rPr lang="en-US" altLang="zh-CN" sz="1800"/>
              <a:t>NAME 			TYPE 	CLUSTER-IP 	... PORT(S) 		AGE</a:t>
            </a:r>
            <a:endParaRPr lang="en-US" altLang="zh-CN" sz="1800"/>
          </a:p>
          <a:p>
            <a:pPr lvl="1"/>
            <a:r>
              <a:rPr lang="en-US" altLang="zh-CN" sz="1800"/>
              <a:t>example-etcd-cluster 		ClusterIP 	None              	... 2379/TCP,2380/TCP 	21h</a:t>
            </a:r>
            <a:endParaRPr lang="en-US" altLang="zh-CN" sz="1800"/>
          </a:p>
          <a:p>
            <a:pPr lvl="1"/>
            <a:r>
              <a:rPr lang="en-US" altLang="zh-CN" sz="1800"/>
              <a:t>example-etcd-cluster-client 	ClusterIP 	10.96.46.231 	... 2379/TCP 		21h</a:t>
            </a:r>
            <a:endParaRPr lang="en-US" altLang="zh-CN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初衷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Operator 模式旨在捕获（正在管理一个或一组服务的）运维人员的关键目标。 负责特定应用和 service 的运维人员，在系统应该如何运行、如何部署以及出现问题时如何处理等方面有深入的了解。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 Kubernetes 上运行工作负载的人们都喜欢通过自动化来处理重复的任务。 Operator 模式会封装你编写的（Kubernetes 本身提供功能以外的）任务自动化代码。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etcd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115" y="1691005"/>
            <a:ext cx="11419205" cy="4876800"/>
          </a:xfrm>
        </p:spPr>
        <p:txBody>
          <a:bodyPr>
            <a:normAutofit lnSpcReduction="10000"/>
          </a:bodyPr>
          <a:p>
            <a:r>
              <a:rPr lang="zh-CN" altLang="en-US"/>
              <a:t>Scal</a:t>
            </a:r>
            <a:r>
              <a:rPr lang="en-US" altLang="zh-CN"/>
              <a:t>ing</a:t>
            </a:r>
            <a:r>
              <a:rPr lang="zh-CN" altLang="en-US"/>
              <a:t> the etcd Cluster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en-US" altLang="zh-CN"/>
              <a:t>$ kubectl apply -f etcd-cluster-cr.yaml</a:t>
            </a:r>
            <a:endParaRPr lang="en-US" altLang="zh-CN"/>
          </a:p>
          <a:p>
            <a:r>
              <a:rPr lang="en-US" altLang="zh-CN"/>
              <a:t>Recovering from a failed etcd member:</a:t>
            </a:r>
            <a:endParaRPr lang="en-US" altLang="zh-CN"/>
          </a:p>
          <a:p>
            <a:pPr lvl="1"/>
            <a:r>
              <a:rPr lang="en-US" altLang="zh-CN"/>
              <a:t>$ kubectl delete pod example-etcd-cluster-95gqrthjbz</a:t>
            </a:r>
            <a:endParaRPr lang="en-US" altLang="zh-CN"/>
          </a:p>
          <a:p>
            <a:r>
              <a:rPr lang="en-US" altLang="zh-CN"/>
              <a:t>Upgrading etcd Clusters:</a:t>
            </a:r>
            <a:endParaRPr lang="en-US" altLang="zh-CN"/>
          </a:p>
          <a:p>
            <a:pPr lvl="1"/>
            <a:r>
              <a:rPr lang="en-US" altLang="zh-CN"/>
              <a:t>$ kubectl get pod example-etcd-cluster-795649v9kq -o yaml | grep "image:" | uniq</a:t>
            </a:r>
            <a:endParaRPr lang="en-US" altLang="zh-CN"/>
          </a:p>
          <a:p>
            <a:pPr lvl="2"/>
            <a:r>
              <a:rPr lang="en-US" altLang="zh-CN"/>
              <a:t>image: quay.io/coreos/etcd:v3.1.10</a:t>
            </a:r>
            <a:endParaRPr lang="en-US" altLang="zh-CN"/>
          </a:p>
          <a:p>
            <a:pPr lvl="2"/>
            <a:r>
              <a:rPr lang="en-US" altLang="zh-CN"/>
              <a:t>image: busybox:1.28.0-glibc</a:t>
            </a:r>
            <a:endParaRPr lang="en-US" altLang="zh-CN"/>
          </a:p>
          <a:p>
            <a:pPr lvl="1"/>
            <a:r>
              <a:rPr lang="en-US" altLang="zh-CN"/>
              <a:t>Edit etcd-cluster-cr.yaml and change the version spec from 3.1.10 to 3.2.13.</a:t>
            </a:r>
            <a:endParaRPr lang="en-US" altLang="zh-CN"/>
          </a:p>
          <a:p>
            <a:pPr lvl="1"/>
            <a:r>
              <a:rPr lang="en-US" altLang="zh-CN"/>
              <a:t>$ kubectl apply -f etcd-cluster-cr.yaml</a:t>
            </a:r>
            <a:endParaRPr lang="en-US" altLang="zh-CN"/>
          </a:p>
          <a:p>
            <a:pPr lvl="1"/>
            <a:r>
              <a:rPr lang="en-US" altLang="zh-CN"/>
              <a:t>$ kubectl patch etcdcluster example-etcd-cluster --type='json'  \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      -p '[{"op": "replace", "path": "/spec/version", "value":3.3.12}]'</a:t>
            </a:r>
            <a:endParaRPr lang="en-US" altLang="zh-CN"/>
          </a:p>
          <a:p>
            <a:pPr lvl="1"/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etcd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Clean up:</a:t>
            </a:r>
            <a:endParaRPr lang="en-US" altLang="zh-CN"/>
          </a:p>
          <a:p>
            <a:r>
              <a:rPr lang="en-US" altLang="zh-CN"/>
              <a:t>$ kubectl delete -f etcd-operator-sa.yaml</a:t>
            </a:r>
            <a:endParaRPr lang="en-US" altLang="zh-CN"/>
          </a:p>
          <a:p>
            <a:r>
              <a:rPr lang="en-US" altLang="zh-CN"/>
              <a:t>$ kubectl delete -f etcd-operator-role.yaml</a:t>
            </a:r>
            <a:endParaRPr lang="en-US" altLang="zh-CN"/>
          </a:p>
          <a:p>
            <a:r>
              <a:rPr lang="en-US" altLang="zh-CN"/>
              <a:t>$ kubectl delete -f etcd-operator-rolebinding.yaml</a:t>
            </a:r>
            <a:endParaRPr lang="en-US" altLang="zh-CN"/>
          </a:p>
          <a:p>
            <a:r>
              <a:rPr lang="en-US" altLang="zh-CN"/>
              <a:t>$ kubectl delete -f etcd-operator-crd.yaml</a:t>
            </a:r>
            <a:endParaRPr lang="en-US" altLang="zh-CN"/>
          </a:p>
          <a:p>
            <a:r>
              <a:rPr lang="en-US" altLang="zh-CN"/>
              <a:t>$ kubectl delete -f etcd-operator-deployment.yaml</a:t>
            </a:r>
            <a:endParaRPr lang="en-US" altLang="zh-CN"/>
          </a:p>
          <a:p>
            <a:r>
              <a:rPr lang="en-US" altLang="zh-CN"/>
              <a:t>$ kubectl delete -f etcd-cluster-cr.yaml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Operator Scopes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Operator can be limited to </a:t>
            </a:r>
            <a:r>
              <a:rPr lang="zh-CN" altLang="en-US">
                <a:solidFill>
                  <a:srgbClr val="FF0000"/>
                </a:solidFill>
              </a:rPr>
              <a:t>a namespace</a:t>
            </a:r>
            <a:r>
              <a:rPr lang="zh-CN" altLang="en-US"/>
              <a:t>, or it can maintain its operand</a:t>
            </a:r>
            <a:r>
              <a:rPr lang="en-US" altLang="zh-CN"/>
              <a:t> </a:t>
            </a:r>
            <a:r>
              <a:rPr lang="zh-CN" altLang="en-US"/>
              <a:t>across an </a:t>
            </a:r>
            <a:r>
              <a:rPr lang="zh-CN" altLang="en-US">
                <a:solidFill>
                  <a:srgbClr val="FF0000"/>
                </a:solidFill>
              </a:rPr>
              <a:t>entire cluster</a:t>
            </a:r>
            <a:r>
              <a:rPr lang="zh-CN" altLang="en-US"/>
              <a:t>.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cope</a:t>
            </a:r>
            <a:r>
              <a:rPr lang="en-US" altLang="zh-CN">
                <a:sym typeface="+mn-ea"/>
              </a:rPr>
              <a:t>: 	</a:t>
            </a:r>
            <a:r>
              <a:rPr lang="en-US">
                <a:sym typeface="+mn-ea"/>
              </a:rPr>
              <a:t>Namespaced 	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luster 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</a:rPr>
              <a:t>                  	</a:t>
            </a:r>
            <a:r>
              <a:rPr lang="zh-CN" altLang="en-US">
                <a:solidFill>
                  <a:schemeClr val="tx1"/>
                </a:solidFill>
              </a:rPr>
              <a:t>Role </a:t>
            </a:r>
            <a:r>
              <a:rPr lang="en-US" altLang="zh-CN">
                <a:solidFill>
                  <a:schemeClr val="tx1"/>
                </a:solidFill>
              </a:rPr>
              <a:t>			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ClusterRole 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		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RoleBinding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		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ClusterRoleBinding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Authorization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1660"/>
            <a:ext cx="10515600" cy="4351338"/>
          </a:xfrm>
        </p:spPr>
        <p:txBody>
          <a:bodyPr>
            <a:normAutofit/>
          </a:bodyPr>
          <a:p>
            <a:r>
              <a:rPr lang="zh-CN" altLang="en-US"/>
              <a:t>Authorization—the power to do things on the cluster through the API—is defined in</a:t>
            </a:r>
            <a:r>
              <a:rPr lang="en-US" altLang="zh-CN"/>
              <a:t> </a:t>
            </a:r>
            <a:r>
              <a:rPr lang="zh-CN" altLang="en-US"/>
              <a:t>Kubernetes by one of a few available access control systems.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Role-Based Access Control (RBAC) </a:t>
            </a:r>
            <a:r>
              <a:rPr lang="zh-CN" altLang="en-US"/>
              <a:t>is the preferred and most tightly integrated of these. </a:t>
            </a:r>
            <a:endParaRPr lang="zh-CN" altLang="en-US"/>
          </a:p>
          <a:p>
            <a:r>
              <a:rPr lang="zh-CN" altLang="en-US"/>
              <a:t>RBAC regulates</a:t>
            </a:r>
            <a:r>
              <a:rPr lang="en-US" altLang="zh-CN"/>
              <a:t> </a:t>
            </a:r>
            <a:r>
              <a:rPr lang="zh-CN" altLang="en-US"/>
              <a:t>access to system resources </a:t>
            </a:r>
            <a:r>
              <a:rPr lang="zh-CN" altLang="en-US">
                <a:solidFill>
                  <a:schemeClr val="tx1"/>
                </a:solidFill>
              </a:rPr>
              <a:t>according to the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R</a:t>
            </a:r>
            <a:r>
              <a:rPr lang="zh-CN" altLang="en-US">
                <a:solidFill>
                  <a:srgbClr val="FF0000"/>
                </a:solidFill>
              </a:rPr>
              <a:t>ole</a:t>
            </a:r>
            <a:r>
              <a:rPr lang="zh-CN" altLang="en-US"/>
              <a:t> a system user performs. A </a:t>
            </a:r>
            <a:r>
              <a:rPr lang="en-US" altLang="zh-CN"/>
              <a:t>R</a:t>
            </a:r>
            <a:r>
              <a:rPr lang="zh-CN" altLang="en-US"/>
              <a:t>ole is </a:t>
            </a:r>
            <a:r>
              <a:rPr lang="zh-CN" altLang="en-US">
                <a:solidFill>
                  <a:srgbClr val="FF0000"/>
                </a:solidFill>
              </a:rPr>
              <a:t>a set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of capabilities</a:t>
            </a:r>
            <a:r>
              <a:rPr lang="zh-CN" altLang="en-US"/>
              <a:t> to take certain actions on particular API resources, such as create, read,</a:t>
            </a:r>
            <a:r>
              <a:rPr lang="en-US" altLang="zh-CN"/>
              <a:t> </a:t>
            </a:r>
            <a:r>
              <a:rPr lang="zh-CN" altLang="en-US"/>
              <a:t>update, or delete. The capabilities described by a </a:t>
            </a:r>
            <a:r>
              <a:rPr lang="en-US" altLang="zh-CN"/>
              <a:t>R</a:t>
            </a:r>
            <a:r>
              <a:rPr lang="zh-CN" altLang="en-US"/>
              <a:t>ole are granted, or bound, to a user</a:t>
            </a:r>
            <a:r>
              <a:rPr lang="en-US" altLang="zh-CN"/>
              <a:t> </a:t>
            </a:r>
            <a:r>
              <a:rPr lang="zh-CN" altLang="en-US"/>
              <a:t>by a </a:t>
            </a:r>
            <a:r>
              <a:rPr lang="zh-CN" altLang="en-US">
                <a:solidFill>
                  <a:srgbClr val="FF0000"/>
                </a:solidFill>
              </a:rPr>
              <a:t>RoleBinding</a:t>
            </a:r>
            <a:r>
              <a:rPr lang="zh-CN" altLang="en-US"/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ClusterRoles and ClusterRoleBindings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Roles and RoleBindings are also restricted to a namespace. </a:t>
            </a:r>
            <a:endParaRPr lang="zh-CN" altLang="en-US"/>
          </a:p>
          <a:p>
            <a:r>
              <a:rPr lang="zh-CN" altLang="en-US"/>
              <a:t>ClusterRoles and ClusterRoleBindings</a:t>
            </a:r>
            <a:r>
              <a:rPr lang="en-US" altLang="zh-CN"/>
              <a:t> </a:t>
            </a:r>
            <a:r>
              <a:rPr lang="zh-CN" altLang="en-US"/>
              <a:t>are their cluster-wide equivalents.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A standard, namespaced RoleBinding can reference only roles in its namespace, or ClusterRoles defined for the entire cluster. 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 b="1"/>
              <a:t>When</a:t>
            </a:r>
            <a:r>
              <a:rPr lang="en-US" altLang="zh-CN" b="1"/>
              <a:t> </a:t>
            </a:r>
            <a:r>
              <a:rPr lang="zh-CN" altLang="en-US" b="1"/>
              <a:t>a RoleBinding references a ClusterRole, the rules declared in the ClusterRole apply to</a:t>
            </a:r>
            <a:r>
              <a:rPr lang="en-US" altLang="zh-CN" b="1"/>
              <a:t> </a:t>
            </a:r>
            <a:r>
              <a:rPr lang="zh-CN" altLang="en-US" b="1"/>
              <a:t>only those specified resources in the binding</a:t>
            </a:r>
            <a:r>
              <a:rPr lang="en-US" altLang="zh-CN" b="1"/>
              <a:t>’</a:t>
            </a:r>
            <a:r>
              <a:rPr lang="zh-CN" altLang="en-US" b="1"/>
              <a:t>s own namespace. </a:t>
            </a:r>
            <a:r>
              <a:rPr lang="zh-CN" altLang="en-US"/>
              <a:t>In this way, a set of</a:t>
            </a:r>
            <a:r>
              <a:rPr lang="en-US" altLang="zh-CN"/>
              <a:t> </a:t>
            </a:r>
            <a:r>
              <a:rPr lang="zh-CN" altLang="en-US"/>
              <a:t>common roles can be defined once as ClusterRoles, but reused and granted to users</a:t>
            </a:r>
            <a:r>
              <a:rPr lang="en-US" altLang="zh-CN"/>
              <a:t> </a:t>
            </a:r>
            <a:r>
              <a:rPr lang="zh-CN" altLang="en-US"/>
              <a:t>in just a given namespace.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Operator Framework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Operator Framework 同样也是 CoreOS 开源的一个用于快速开发 Operator 的工具包，该框架包含两个主要的部分：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Operator SDK: 无需了解复杂的 Kubernetes API 特性，即可让你根据你自己的专业知识构建一个 Operator 应用。</a:t>
            </a:r>
            <a:endParaRPr lang="zh-CN" altLang="en-US"/>
          </a:p>
          <a:p>
            <a:r>
              <a:rPr lang="zh-CN" altLang="en-US"/>
              <a:t>Operator Lifecycle Manager </a:t>
            </a:r>
            <a:r>
              <a:rPr lang="en-US" altLang="zh-CN"/>
              <a:t>(</a:t>
            </a:r>
            <a:r>
              <a:rPr lang="zh-CN" altLang="en-US"/>
              <a:t>OLM</a:t>
            </a:r>
            <a:r>
              <a:rPr lang="en-US" altLang="zh-CN"/>
              <a:t>)</a:t>
            </a:r>
            <a:r>
              <a:rPr lang="zh-CN" altLang="en-US"/>
              <a:t>: 帮助你安装、更新和管理跨集群的运行中的所有 Operator（以及他们的相关服务）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Operator Maturity Model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4210" y="1333500"/>
            <a:ext cx="8270240" cy="53041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Operator SDK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The Operator SDK is a set of tools for scaffolding, building, and preparing an Operator for deployment.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Operator SDK 提供以下工作流来开发一个新的 Operator：</a:t>
            </a:r>
            <a:endParaRPr lang="zh-CN" altLang="en-US"/>
          </a:p>
          <a:p>
            <a:pPr lvl="1"/>
            <a:r>
              <a:rPr lang="zh-CN" altLang="en-US"/>
              <a:t>1. 使用 SDK 创建一个新的 Operator 项目</a:t>
            </a:r>
            <a:endParaRPr lang="zh-CN" altLang="en-US"/>
          </a:p>
          <a:p>
            <a:pPr lvl="1"/>
            <a:r>
              <a:rPr lang="zh-CN" altLang="en-US"/>
              <a:t>2. 通过添加自定义资源（CRD）定义新的资源 API</a:t>
            </a:r>
            <a:endParaRPr lang="zh-CN" altLang="en-US"/>
          </a:p>
          <a:p>
            <a:pPr lvl="1"/>
            <a:r>
              <a:rPr lang="zh-CN" altLang="en-US"/>
              <a:t>3. 指定使用 SDK API 来 watch 的资源</a:t>
            </a:r>
            <a:endParaRPr lang="zh-CN" altLang="en-US"/>
          </a:p>
          <a:p>
            <a:pPr lvl="1"/>
            <a:r>
              <a:rPr lang="zh-CN" altLang="en-US"/>
              <a:t>4. 定义 Operator 的协调（reconcile）逻辑</a:t>
            </a:r>
            <a:endParaRPr lang="zh-CN" altLang="en-US"/>
          </a:p>
          <a:p>
            <a:pPr lvl="1"/>
            <a:r>
              <a:rPr lang="zh-CN" altLang="en-US"/>
              <a:t>5. 使用 Operator SDK 构建并生成 Operator 部署清单文件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1335" y="273685"/>
            <a:ext cx="11624945" cy="51593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Visitors Site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2060" y="1430655"/>
            <a:ext cx="9375775" cy="4170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695" y="5627370"/>
            <a:ext cx="4982210" cy="1049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Kubernetes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Kubernetes 为自动化而生。无需任何修改，你即可以从 Kubernetes 核心中获得许多内置的自动化功能。 你可以使用 Kubernetes 自动化部署和运行工作负载， 甚至可以</a:t>
            </a:r>
            <a:r>
              <a:rPr lang="en-US" altLang="zh-CN"/>
              <a:t> </a:t>
            </a:r>
            <a:r>
              <a:rPr lang="zh-CN" altLang="en-US"/>
              <a:t>自动化 Kubernetes 自身。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Kubernetes 控制器 使你无需修改 Kubernetes 自身的代码，即可以扩展集群的行为。 Operator 是 Kubernetes API 的客户端，充当 定制资源 的控制器。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Adapter Operators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8455"/>
            <a:ext cx="10662920" cy="4912360"/>
          </a:xfrm>
        </p:spPr>
        <p:txBody>
          <a:bodyPr>
            <a:noAutofit/>
          </a:bodyPr>
          <a:p>
            <a:r>
              <a:rPr lang="zh-CN" altLang="en-US" sz="2400"/>
              <a:t>$ OPERATOR_NAME=visitors-helm-operator</a:t>
            </a:r>
            <a:endParaRPr lang="zh-CN" altLang="en-US" sz="2400"/>
          </a:p>
          <a:p>
            <a:r>
              <a:rPr lang="zh-CN" altLang="en-US" sz="2400"/>
              <a:t>$ operator-sdk new $OPERATOR_NAME 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--api</a:t>
            </a:r>
            <a:r>
              <a:rPr lang="en-US" altLang="zh-CN" sz="2400"/>
              <a:t>-</a:t>
            </a:r>
            <a:r>
              <a:rPr lang="zh-CN" altLang="en-US" sz="2400"/>
              <a:t>version=example.com/v1 --kind=VisitorsApp </a:t>
            </a:r>
            <a:r>
              <a:rPr lang="zh-CN" altLang="en-US" sz="2400">
                <a:solidFill>
                  <a:srgbClr val="FF0000"/>
                </a:solidFill>
              </a:rPr>
              <a:t>--type=helm</a:t>
            </a:r>
            <a:endParaRPr lang="zh-CN" altLang="en-US" sz="2400">
              <a:solidFill>
                <a:srgbClr val="FF0000"/>
              </a:solidFill>
            </a:endParaRPr>
          </a:p>
          <a:p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$ wget https://github.com/kubernetes-operators-book/\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chapters/releases/download/1.0.0/visitors-helm.tgz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$ operator-sdk new $OPERATOR_NAME 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--api</a:t>
            </a:r>
            <a:r>
              <a:rPr lang="en-US" altLang="zh-CN" sz="2400">
                <a:sym typeface="+mn-ea"/>
              </a:rPr>
              <a:t>-</a:t>
            </a:r>
            <a:r>
              <a:rPr lang="zh-CN" altLang="en-US" sz="2400">
                <a:sym typeface="+mn-ea"/>
              </a:rPr>
              <a:t>version=example.com/v1 </a:t>
            </a: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--kind=VisitorsApp 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r>
              <a:rPr lang="en-US" altLang="zh-CN" sz="2400">
                <a:sym typeface="+mn-ea"/>
              </a:rPr>
              <a:t>	</a:t>
            </a:r>
            <a:r>
              <a:rPr lang="zh-CN" altLang="en-US" sz="2400">
                <a:sym typeface="+mn-ea"/>
              </a:rPr>
              <a:t>--type=helm </a:t>
            </a:r>
            <a:r>
              <a:rPr lang="en-US" altLang="zh-CN" sz="2400">
                <a:sym typeface="+mn-ea"/>
              </a:rPr>
              <a:t>				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--helm-chart=./visitors-helm.tgz</a:t>
            </a:r>
            <a:endParaRPr lang="zh-CN" altLang="en-US" sz="2400"/>
          </a:p>
          <a:p>
            <a:r>
              <a:rPr lang="en-US" altLang="zh-CN" sz="2400"/>
              <a:t>D</a:t>
            </a:r>
            <a:r>
              <a:rPr lang="zh-CN" altLang="en-US" sz="2400"/>
              <a:t>efaulted </a:t>
            </a:r>
            <a:r>
              <a:rPr lang="zh-CN" altLang="en-US" sz="2400">
                <a:sym typeface="+mn-ea"/>
              </a:rPr>
              <a:t>api-version</a:t>
            </a:r>
            <a:r>
              <a:rPr lang="en-US" altLang="zh-CN" sz="2400">
                <a:sym typeface="+mn-ea"/>
              </a:rPr>
              <a:t>:</a:t>
            </a:r>
            <a:r>
              <a:rPr lang="zh-CN" altLang="en-US" sz="2400">
                <a:sym typeface="+mn-ea"/>
              </a:rPr>
              <a:t> </a:t>
            </a:r>
            <a:r>
              <a:rPr lang="zh-CN" altLang="en-US" sz="2400"/>
              <a:t>charts.helm.k8s.io/v1alpha1 </a:t>
            </a:r>
            <a:endParaRPr lang="zh-CN" altLang="en-US" sz="2400"/>
          </a:p>
          <a:p>
            <a:r>
              <a:rPr lang="en-US" altLang="zh-CN" sz="2400"/>
              <a:t>K</a:t>
            </a:r>
            <a:r>
              <a:rPr lang="zh-CN" altLang="en-US" sz="2400"/>
              <a:t>ind name derived from the name of the chart</a:t>
            </a:r>
            <a:endParaRPr lang="zh-CN" altLang="en-US" sz="2400"/>
          </a:p>
          <a:p>
            <a:pPr marL="0" indent="0">
              <a:buNone/>
            </a:pP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Adapter Operators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59110" cy="4624705"/>
          </a:xfrm>
        </p:spPr>
        <p:txBody>
          <a:bodyPr>
            <a:noAutofit/>
          </a:bodyPr>
          <a:p>
            <a:r>
              <a:rPr lang="zh-CN" altLang="en-US" sz="2400"/>
              <a:t>The SDK creates a new directory with the same name as $OPERATOR_NAME, which contains all of the Operator</a:t>
            </a:r>
            <a:r>
              <a:rPr lang="en-US" altLang="zh-CN" sz="2400"/>
              <a:t>’</a:t>
            </a:r>
            <a:r>
              <a:rPr lang="zh-CN" altLang="en-US" sz="2400"/>
              <a:t>s files. </a:t>
            </a:r>
            <a:endParaRPr lang="zh-CN" altLang="en-US" sz="2400"/>
          </a:p>
          <a:p>
            <a:r>
              <a:rPr lang="zh-CN" altLang="en-US" sz="2400"/>
              <a:t>deploy/</a:t>
            </a:r>
            <a:endParaRPr lang="zh-CN" altLang="en-US" sz="2400"/>
          </a:p>
          <a:p>
            <a:pPr lvl="1"/>
            <a:r>
              <a:rPr lang="zh-CN" altLang="en-US" sz="2000"/>
              <a:t>This directory contains Kubernetes template files that are used to deploy and</a:t>
            </a:r>
            <a:r>
              <a:rPr lang="en-US" altLang="zh-CN" sz="2000"/>
              <a:t> </a:t>
            </a:r>
            <a:r>
              <a:rPr lang="zh-CN" altLang="en-US" sz="2000"/>
              <a:t>configure the Operator, including the CRD, the Operator</a:t>
            </a:r>
            <a:r>
              <a:rPr lang="en-US" altLang="zh-CN" sz="2000"/>
              <a:t> </a:t>
            </a:r>
            <a:r>
              <a:rPr lang="zh-CN" altLang="en-US" sz="2000"/>
              <a:t>deployment resource</a:t>
            </a:r>
            <a:r>
              <a:rPr lang="en-US" altLang="zh-CN" sz="2000"/>
              <a:t> </a:t>
            </a:r>
            <a:r>
              <a:rPr lang="zh-CN" altLang="en-US" sz="2000"/>
              <a:t>itself, and the necessary RBAC resources for the Operator to run.</a:t>
            </a:r>
            <a:endParaRPr lang="zh-CN" altLang="en-US" sz="2000"/>
          </a:p>
          <a:p>
            <a:r>
              <a:rPr lang="zh-CN" altLang="en-US" sz="2400"/>
              <a:t>helm-charts/</a:t>
            </a:r>
            <a:endParaRPr lang="zh-CN" altLang="en-US" sz="2400"/>
          </a:p>
          <a:p>
            <a:pPr lvl="1"/>
            <a:r>
              <a:rPr lang="zh-CN" altLang="en-US" sz="2000"/>
              <a:t>This directory contains a skeleton directory structure for a Helm chart with the</a:t>
            </a:r>
            <a:r>
              <a:rPr lang="en-US" altLang="zh-CN" sz="2000"/>
              <a:t> </a:t>
            </a:r>
            <a:r>
              <a:rPr lang="zh-CN" altLang="en-US" sz="2000"/>
              <a:t>same name as the CR kind. The files within are similar to those the Helm CLI</a:t>
            </a:r>
            <a:r>
              <a:rPr lang="en-US" altLang="zh-CN" sz="2000"/>
              <a:t> </a:t>
            </a:r>
            <a:r>
              <a:rPr lang="zh-CN" altLang="en-US" sz="2000"/>
              <a:t>creates when it initializes a new chart, including a values.yaml file. A new chart is</a:t>
            </a:r>
            <a:r>
              <a:rPr lang="en-US" altLang="zh-CN" sz="2000"/>
              <a:t> </a:t>
            </a:r>
            <a:r>
              <a:rPr lang="zh-CN" altLang="en-US" sz="2000"/>
              <a:t>added to this directory for each new CR type the Operator manages.</a:t>
            </a:r>
            <a:endParaRPr lang="zh-CN" altLang="en-US" sz="2000"/>
          </a:p>
          <a:p>
            <a:r>
              <a:rPr lang="zh-CN" altLang="en-US" sz="2400"/>
              <a:t>watches.yaml</a:t>
            </a:r>
            <a:endParaRPr lang="zh-CN" altLang="en-US" sz="2400"/>
          </a:p>
          <a:p>
            <a:pPr lvl="1"/>
            <a:r>
              <a:rPr lang="zh-CN" altLang="en-US" sz="2000"/>
              <a:t>This file maps each CR type to the specific Helm chart that is used to handle it.</a:t>
            </a:r>
            <a:endParaRPr lang="zh-CN" altLang="en-US"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870" y="365125"/>
            <a:ext cx="6516370" cy="2637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55" y="927100"/>
            <a:ext cx="6608445" cy="1653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45" y="3129915"/>
            <a:ext cx="8080375" cy="31864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Running the Helm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$ cp watches.yaml local-watches.yaml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$ kubectl apply -f deploy/crds/*_crd.yaml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$ operator-sdk up local --watches-file ./local-watches.yaml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Testing </a:t>
            </a:r>
            <a:r>
              <a:rPr lang="zh-CN" altLang="en-US">
                <a:sym typeface="+mn-ea"/>
              </a:rPr>
              <a:t>the</a:t>
            </a:r>
            <a:r>
              <a:rPr lang="zh-CN" altLang="en-US"/>
              <a:t>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Edit the spec section </a:t>
            </a:r>
            <a:r>
              <a:rPr lang="en-US" altLang="zh-CN"/>
              <a:t>of        </a:t>
            </a:r>
            <a:r>
              <a:rPr lang="zh-CN" altLang="en-US">
                <a:sym typeface="+mn-ea"/>
              </a:rPr>
              <a:t>example_v1_visitorsapp_cr.yaml</a:t>
            </a:r>
            <a:endParaRPr lang="zh-CN" altLang="en-US">
              <a:sym typeface="+mn-ea"/>
            </a:endParaRPr>
          </a:p>
          <a:p>
            <a:r>
              <a:rPr lang="zh-CN" altLang="en-US"/>
              <a:t>$ kubectl apply -f deploy/crds/*_cr.yaml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Operators in Go with the Operator SDK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While the Helm and Ansible Operators can be created quickly and easily, their functionality is ultimately limited by those underlying technologies.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Initializing the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$ OPERATOR_NAME=visitors-operator</a:t>
            </a:r>
            <a:endParaRPr lang="zh-CN" altLang="en-US"/>
          </a:p>
          <a:p>
            <a:r>
              <a:rPr lang="zh-CN" altLang="en-US"/>
              <a:t>$ operator-sdk new $OPERATOR_NAME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Operator Scope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575" y="1543685"/>
            <a:ext cx="10719435" cy="4959350"/>
          </a:xfrm>
        </p:spPr>
        <p:txBody>
          <a:bodyPr>
            <a:noAutofit/>
          </a:bodyPr>
          <a:p>
            <a:r>
              <a:rPr lang="zh-CN" altLang="en-US"/>
              <a:t>Namespaced</a:t>
            </a:r>
            <a:r>
              <a:rPr lang="en-US" altLang="zh-CN"/>
              <a:t> (default)</a:t>
            </a:r>
            <a:endParaRPr lang="zh-CN" altLang="en-US"/>
          </a:p>
          <a:p>
            <a:pPr lvl="1"/>
            <a:r>
              <a:rPr lang="zh-CN" altLang="en-US"/>
              <a:t>Limits the Operator to managing resources in a single namespace</a:t>
            </a:r>
            <a:endParaRPr lang="zh-CN" altLang="en-US"/>
          </a:p>
          <a:p>
            <a:r>
              <a:rPr lang="zh-CN" altLang="en-US"/>
              <a:t>Cluster</a:t>
            </a:r>
            <a:endParaRPr lang="zh-CN" altLang="en-US"/>
          </a:p>
          <a:p>
            <a:pPr lvl="1"/>
            <a:r>
              <a:rPr lang="zh-CN" altLang="en-US"/>
              <a:t>Allows the Operator to manage resources across the entire cluster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Namespaced</a:t>
            </a:r>
            <a:r>
              <a:rPr lang="en-US" altLang="zh-CN">
                <a:sym typeface="+mn-ea"/>
              </a:rPr>
              <a:t>  ==&gt; </a:t>
            </a:r>
            <a:r>
              <a:rPr lang="zh-CN" altLang="en-US">
                <a:sym typeface="+mn-ea"/>
              </a:rPr>
              <a:t>Cluster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744835" cy="4954270"/>
          </a:xfrm>
        </p:spPr>
        <p:txBody>
          <a:bodyPr>
            <a:noAutofit/>
          </a:bodyPr>
          <a:p>
            <a:pPr lvl="0"/>
            <a:r>
              <a:rPr lang="zh-CN" altLang="en-US">
                <a:sym typeface="+mn-ea"/>
              </a:rPr>
              <a:t>deploy/operator.yaml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  <a:sym typeface="+mn-ea"/>
              </a:rPr>
              <a:t>WATCH_NAMESPACE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: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""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deploy/role.yaml</a:t>
            </a:r>
            <a:endParaRPr lang="zh-CN" altLang="en-US">
              <a:sym typeface="+mn-ea"/>
            </a:endParaRPr>
          </a:p>
          <a:p>
            <a:pPr marL="457200" lvl="2"/>
            <a:r>
              <a:rPr lang="zh-CN" altLang="en-US">
                <a:sym typeface="+mn-ea"/>
              </a:rPr>
              <a:t>kind: Role to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ClusterRole</a:t>
            </a: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0" lvl="0"/>
            <a:r>
              <a:rPr lang="zh-CN" altLang="en-US">
                <a:sym typeface="+mn-ea"/>
              </a:rPr>
              <a:t>deploy/role_binding.yaml</a:t>
            </a:r>
            <a:endParaRPr lang="zh-CN" altLang="en-US"/>
          </a:p>
          <a:p>
            <a:pPr lvl="1"/>
            <a:r>
              <a:rPr lang="zh-CN" altLang="en-US" sz="2000">
                <a:sym typeface="+mn-ea"/>
              </a:rPr>
              <a:t>kind</a:t>
            </a:r>
            <a:r>
              <a:rPr lang="en-US" altLang="zh-CN" sz="2000">
                <a:sym typeface="+mn-ea"/>
              </a:rPr>
              <a:t>:</a:t>
            </a:r>
            <a:r>
              <a:rPr lang="zh-CN" altLang="en-US" sz="2000">
                <a:sym typeface="+mn-ea"/>
              </a:rPr>
              <a:t> RoleBinding to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ClusterRoleBinding</a:t>
            </a:r>
            <a:r>
              <a:rPr lang="zh-CN" altLang="en-US" sz="2000">
                <a:sym typeface="+mn-ea"/>
              </a:rPr>
              <a:t>.</a:t>
            </a:r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roleRef</a:t>
            </a:r>
            <a:r>
              <a:rPr lang="en-US" altLang="zh-CN" sz="2000">
                <a:sym typeface="+mn-ea"/>
              </a:rPr>
              <a:t>:</a:t>
            </a:r>
            <a:r>
              <a:rPr lang="zh-CN" altLang="en-US" sz="2000">
                <a:sym typeface="+mn-ea"/>
              </a:rPr>
              <a:t> change the kind to 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ClusterRole</a:t>
            </a:r>
            <a:r>
              <a:rPr lang="zh-CN" altLang="en-US" sz="2000">
                <a:sym typeface="+mn-ea"/>
              </a:rPr>
              <a:t>.</a:t>
            </a:r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subjects</a:t>
            </a:r>
            <a:r>
              <a:rPr lang="en-US" altLang="zh-CN" sz="2000">
                <a:sym typeface="+mn-ea"/>
              </a:rPr>
              <a:t>:</a:t>
            </a:r>
            <a:r>
              <a:rPr lang="zh-CN" altLang="en-US" sz="2000">
                <a:sym typeface="+mn-ea"/>
              </a:rPr>
              <a:t> add the key namespace with the value being the namespace in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which the Operator pod is deployed.</a:t>
            </a:r>
            <a:endParaRPr lang="zh-CN" altLang="en-US" sz="2000"/>
          </a:p>
          <a:p>
            <a:pPr lvl="0"/>
            <a:r>
              <a:rPr lang="zh-CN" altLang="en-US" sz="2400">
                <a:sym typeface="+mn-ea"/>
              </a:rPr>
              <a:t>In the spec section of the CRD file, change the scope field to 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Cluster</a:t>
            </a:r>
            <a:endParaRPr lang="zh-CN" altLang="en-US" sz="2400">
              <a:sym typeface="+mn-ea"/>
            </a:endParaRPr>
          </a:p>
          <a:p>
            <a:pPr lvl="0"/>
            <a:r>
              <a:rPr lang="zh-CN" altLang="en-US" sz="2400">
                <a:sym typeface="+mn-ea"/>
              </a:rPr>
              <a:t>In the _types.go file for the CRD, add the tag 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// +genclient:nonNamespaced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above the struct for the CR </a:t>
            </a:r>
            <a:endParaRPr lang="zh-CN" altLang="en-US"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Custom Resource De</a:t>
            </a:r>
            <a:r>
              <a:rPr lang="en-US" altLang="zh-CN"/>
              <a:t>fi</a:t>
            </a:r>
            <a:r>
              <a:rPr lang="zh-CN" altLang="en-US"/>
              <a:t>nitions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680" y="1790700"/>
            <a:ext cx="10962005" cy="4351655"/>
          </a:xfrm>
        </p:spPr>
        <p:txBody>
          <a:bodyPr>
            <a:normAutofit/>
          </a:bodyPr>
          <a:p>
            <a:r>
              <a:rPr lang="zh-CN" altLang="en-US"/>
              <a:t>$ operator-sdk add api --api-version=example.com/v1 --kind=VisitorsApp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deploy/crds/example_v1_visitorsapp-cr.yaml</a:t>
            </a:r>
            <a:endParaRPr lang="zh-CN" altLang="en-US"/>
          </a:p>
          <a:p>
            <a:pPr lvl="1"/>
            <a:r>
              <a:rPr lang="zh-CN" altLang="en-US"/>
              <a:t>This is an example CR of the generated type.</a:t>
            </a:r>
            <a:endParaRPr lang="zh-CN" altLang="en-US"/>
          </a:p>
          <a:p>
            <a:r>
              <a:rPr lang="zh-CN" altLang="en-US"/>
              <a:t>deploy/crds/example_v1_visitorsapp_crd.yaml</a:t>
            </a:r>
            <a:endParaRPr lang="zh-CN" altLang="en-US"/>
          </a:p>
          <a:p>
            <a:pPr lvl="1"/>
            <a:r>
              <a:rPr lang="zh-CN" altLang="en-US"/>
              <a:t>This file is the beginning of a CRD manifest. </a:t>
            </a:r>
            <a:endParaRPr lang="zh-CN" altLang="en-US"/>
          </a:p>
          <a:p>
            <a:pPr lvl="0"/>
            <a:r>
              <a:rPr lang="zh-CN" altLang="en-US"/>
              <a:t>pkg/apis/example/v1/visitorsapp_types.go</a:t>
            </a:r>
            <a:endParaRPr lang="zh-CN" altLang="en-US"/>
          </a:p>
          <a:p>
            <a:pPr lvl="1"/>
            <a:r>
              <a:rPr lang="zh-CN" altLang="en-US"/>
              <a:t>This file contains a number of struct objects that the Operator codebase leverages.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Kubernetes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使用 Operator 可以自动化的事情包括：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/>
              <a:t>按需部署应用</a:t>
            </a:r>
            <a:endParaRPr lang="zh-CN" altLang="en-US"/>
          </a:p>
          <a:p>
            <a:pPr lvl="1"/>
            <a:r>
              <a:rPr lang="zh-CN" altLang="en-US"/>
              <a:t>获取/还原应用状态的备份</a:t>
            </a:r>
            <a:endParaRPr lang="zh-CN" altLang="en-US"/>
          </a:p>
          <a:p>
            <a:pPr lvl="1"/>
            <a:r>
              <a:rPr lang="zh-CN" altLang="en-US"/>
              <a:t>处理应用代码的升级以及相关改动。例如，数据库 schema 或额外的配置设置</a:t>
            </a:r>
            <a:endParaRPr lang="zh-CN" altLang="en-US"/>
          </a:p>
          <a:p>
            <a:pPr lvl="1"/>
            <a:r>
              <a:rPr lang="zh-CN" altLang="en-US"/>
              <a:t>发布一个 service，要求不支持 Kubernetes API 的应用也能发现它</a:t>
            </a:r>
            <a:endParaRPr lang="zh-CN" altLang="en-US"/>
          </a:p>
          <a:p>
            <a:pPr lvl="1"/>
            <a:r>
              <a:rPr lang="zh-CN" altLang="en-US"/>
              <a:t>模拟整个或部分集群中的故障以测试其稳定性</a:t>
            </a:r>
            <a:endParaRPr lang="zh-CN" altLang="en-US"/>
          </a:p>
          <a:p>
            <a:pPr lvl="1"/>
            <a:r>
              <a:rPr lang="zh-CN" altLang="en-US"/>
              <a:t>在没有内部成员选举程序的情况下，为分布式应用选择首领角色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</a:t>
            </a:r>
            <a:r>
              <a:rPr lang="en-US" altLang="zh-CN"/>
              <a:t>fi</a:t>
            </a:r>
            <a:r>
              <a:rPr lang="zh-CN" altLang="en-US"/>
              <a:t>ning the Go Types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79735" cy="4798695"/>
          </a:xfrm>
        </p:spPr>
        <p:txBody>
          <a:bodyPr>
            <a:noAutofit/>
          </a:bodyPr>
          <a:p>
            <a:r>
              <a:rPr lang="zh-CN" altLang="en-US"/>
              <a:t>The spec object (VisitorsAppSpec)</a:t>
            </a:r>
            <a:r>
              <a:rPr lang="en-US" altLang="zh-CN"/>
              <a:t>: </a:t>
            </a:r>
            <a:r>
              <a:rPr lang="zh-CN" altLang="en-US"/>
              <a:t>all possible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configuration values</a:t>
            </a:r>
            <a:r>
              <a:rPr lang="zh-CN" altLang="en-US"/>
              <a:t> that may be specified for resources of this type</a:t>
            </a:r>
            <a:r>
              <a:rPr lang="zh-CN" altLang="en-US">
                <a:sym typeface="+mn-ea"/>
              </a:rPr>
              <a:t>.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 sz="2000"/>
              <a:t>The name of the variable as it will be referenced from within the Operator code</a:t>
            </a:r>
            <a:endParaRPr lang="zh-CN" altLang="en-US" sz="2000"/>
          </a:p>
          <a:p>
            <a:pPr lvl="1"/>
            <a:r>
              <a:rPr lang="zh-CN" altLang="en-US" sz="2000"/>
              <a:t>The Go type for the variable</a:t>
            </a:r>
            <a:r>
              <a:rPr lang="en-US" altLang="zh-CN" sz="2000"/>
              <a:t> </a:t>
            </a:r>
            <a:endParaRPr lang="zh-CN" altLang="en-US" sz="2000"/>
          </a:p>
          <a:p>
            <a:pPr lvl="1"/>
            <a:r>
              <a:rPr lang="zh-CN" altLang="en-US" sz="2000"/>
              <a:t>The name of the field as it will be specified in the CR</a:t>
            </a:r>
            <a:endParaRPr lang="zh-CN" altLang="en-US" sz="2000"/>
          </a:p>
          <a:p>
            <a:pPr lvl="0"/>
            <a:r>
              <a:rPr lang="zh-CN" altLang="en-US"/>
              <a:t>The status object (VisitorsAppStatus): all possible values that the Operator may set to convey the </a:t>
            </a:r>
            <a:r>
              <a:rPr lang="zh-CN" altLang="en-US">
                <a:solidFill>
                  <a:srgbClr val="FF0000"/>
                </a:solidFill>
              </a:rPr>
              <a:t>state of the CR</a:t>
            </a:r>
            <a:r>
              <a:rPr lang="zh-CN" altLang="en-US"/>
              <a:t>. </a:t>
            </a:r>
            <a:endParaRPr lang="zh-CN" altLang="en-US"/>
          </a:p>
          <a:p>
            <a:pPr lvl="1"/>
            <a:r>
              <a:rPr lang="zh-CN" altLang="en-US" sz="2000"/>
              <a:t>The name of the variable as it will be referenced from within the Operator</a:t>
            </a:r>
            <a:r>
              <a:rPr lang="en-US" altLang="zh-CN" sz="2000"/>
              <a:t> </a:t>
            </a:r>
            <a:r>
              <a:rPr lang="zh-CN" altLang="en-US" sz="2000"/>
              <a:t>code </a:t>
            </a:r>
            <a:endParaRPr lang="zh-CN" altLang="en-US" sz="2000"/>
          </a:p>
          <a:p>
            <a:pPr lvl="1"/>
            <a:r>
              <a:rPr lang="zh-CN" altLang="en-US" sz="2000"/>
              <a:t>The Go type for the variable</a:t>
            </a:r>
            <a:endParaRPr lang="zh-CN" altLang="en-US" sz="2000"/>
          </a:p>
          <a:p>
            <a:pPr lvl="1"/>
            <a:r>
              <a:rPr lang="zh-CN" altLang="en-US" sz="2000"/>
              <a:t>The name of the field as it will appear in the description of the CR </a:t>
            </a:r>
            <a:endParaRPr lang="zh-CN" altLang="en-US" sz="2000"/>
          </a:p>
          <a:p>
            <a:pPr lvl="1"/>
            <a:endParaRPr lang="zh-CN" altLang="en-US" sz="2000"/>
          </a:p>
          <a:p>
            <a:pPr lvl="0"/>
            <a:r>
              <a:rPr lang="zh-CN" altLang="en-US"/>
              <a:t>$ operator-sdk generate k8s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 </a:t>
            </a:r>
            <a:r>
              <a:rPr lang="zh-CN" altLang="en-US"/>
              <a:t>Controller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6585" y="1525905"/>
            <a:ext cx="10669905" cy="5076825"/>
          </a:xfrm>
        </p:spPr>
        <p:txBody>
          <a:bodyPr/>
          <a:p>
            <a:endParaRPr lang="zh-CN" altLang="en-US"/>
          </a:p>
          <a:p>
            <a:r>
              <a:rPr lang="zh-CN" altLang="en-US"/>
              <a:t>$ operator-sdk add controller 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	</a:t>
            </a:r>
            <a:r>
              <a:rPr lang="zh-CN" altLang="en-US"/>
              <a:t>--api-version=example.com/v1 --kind=VisitorsApp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en-US" altLang="zh-CN"/>
              <a:t>/pkg/controller/visitorsapp/</a:t>
            </a:r>
            <a:r>
              <a:rPr lang="en-US" altLang="zh-CN">
                <a:sym typeface="+mn-ea"/>
              </a:rPr>
              <a:t>visitorsapp_controller.go</a:t>
            </a:r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Watches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26765" y="720090"/>
            <a:ext cx="6751320" cy="1680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65" y="2341880"/>
            <a:ext cx="6093460" cy="443039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The Reconcile Function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/>
              <a:t>Purpose: resolve the actual state of the system against the desired state requested by the resource.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return reconcile.Result{}, nil</a:t>
            </a:r>
            <a:endParaRPr lang="en-US" altLang="zh-CN"/>
          </a:p>
          <a:p>
            <a:r>
              <a:rPr lang="en-US" altLang="zh-CN"/>
              <a:t>return reconcile.Result{}, err</a:t>
            </a:r>
            <a:endParaRPr lang="en-US" altLang="zh-CN"/>
          </a:p>
          <a:p>
            <a:r>
              <a:rPr lang="en-US" altLang="zh-CN"/>
              <a:t>return reconcile.Result{Requeue: true}, nil</a:t>
            </a:r>
            <a:endParaRPr lang="en-US" altLang="zh-CN"/>
          </a:p>
          <a:p>
            <a:r>
              <a:rPr lang="en-US" altLang="zh-CN"/>
              <a:t>return reconcile.Result{RequeueAfter: time.Second*5}, nil</a:t>
            </a:r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Retrieving the Resource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/pkg/controller/visitorsapp/</a:t>
            </a:r>
            <a:r>
              <a:rPr lang="en-US" altLang="zh-CN">
                <a:sym typeface="+mn-ea"/>
              </a:rPr>
              <a:t>backend</a:t>
            </a:r>
            <a:r>
              <a:rPr lang="en-US" altLang="zh-CN">
                <a:sym typeface="+mn-ea"/>
              </a:rPr>
              <a:t>.go</a:t>
            </a:r>
            <a:endParaRPr lang="zh-CN" altLang="en-US"/>
          </a:p>
          <a:p>
            <a:pPr lvl="1"/>
            <a:r>
              <a:rPr lang="zh-CN" altLang="en-US"/>
              <a:t>.Spec.Size</a:t>
            </a:r>
            <a:endParaRPr lang="zh-CN" altLang="en-US"/>
          </a:p>
          <a:p>
            <a:pPr lvl="1"/>
            <a:r>
              <a:rPr lang="zh-CN" altLang="en-US"/>
              <a:t>.Status.BackendImage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Child Resource Creation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/pkg/controller/visitorsapp/common.go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" y="2687955"/>
            <a:ext cx="5586095" cy="243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05" y="2715260"/>
            <a:ext cx="5102225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Child Resource Deletion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In most cases, deleting child resources is significantly simpler than creating them:</a:t>
            </a:r>
            <a:r>
              <a:rPr lang="en-US" altLang="zh-CN"/>
              <a:t> </a:t>
            </a:r>
            <a:r>
              <a:rPr lang="zh-CN" altLang="en-US"/>
              <a:t>Kubernetes will do it for you.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If the child resource</a:t>
            </a:r>
            <a:r>
              <a:rPr lang="en-US" altLang="zh-CN"/>
              <a:t>’</a:t>
            </a:r>
            <a:r>
              <a:rPr lang="zh-CN" altLang="en-US"/>
              <a:t>s owner type is correctly set to the</a:t>
            </a:r>
            <a:r>
              <a:rPr lang="en-US" altLang="zh-CN"/>
              <a:t> </a:t>
            </a:r>
            <a:r>
              <a:rPr lang="zh-CN" altLang="en-US"/>
              <a:t>primary resource, </a:t>
            </a:r>
            <a:r>
              <a:rPr lang="zh-CN" altLang="en-US">
                <a:solidFill>
                  <a:srgbClr val="FF0000"/>
                </a:solidFill>
              </a:rPr>
              <a:t>when the parent is deleted, Kubernetes garbage collection will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automatically clean up all of its child resources</a:t>
            </a:r>
            <a:r>
              <a:rPr lang="zh-CN" altLang="en-US"/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4925"/>
            <a:ext cx="10515600" cy="1325563"/>
          </a:xfrm>
        </p:spPr>
        <p:txBody>
          <a:bodyPr/>
          <a:p>
            <a:r>
              <a:rPr lang="zh-CN" altLang="en-US"/>
              <a:t>Finalizers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670" y="1056640"/>
            <a:ext cx="11032490" cy="5801995"/>
          </a:xfrm>
        </p:spPr>
        <p:txBody>
          <a:bodyPr>
            <a:noAutofit/>
          </a:bodyPr>
          <a:p>
            <a:r>
              <a:rPr lang="zh-CN" altLang="en-US" sz="2400"/>
              <a:t>Finalizer 能够让控制器实现异步的删除前（Pre-delete）回调。 与内置对象类似，定制对象也支持 Finalizer。</a:t>
            </a:r>
            <a:endParaRPr lang="zh-CN" altLang="en-US" sz="2400"/>
          </a:p>
          <a:p>
            <a:r>
              <a:rPr lang="zh-CN" altLang="en-US" sz="2400"/>
              <a:t>你可以像下面一样为定制对象添加 Finalizer：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自定义 Finalizer 的标识符包含一个域名、一个正向斜线和 finalizer 的名称。 任何控制器都可以在任何对象的 finalizer 列表中添加新的 finalizer。</a:t>
            </a:r>
            <a:endParaRPr lang="zh-CN" altLang="en-US" sz="2400"/>
          </a:p>
          <a:p>
            <a:r>
              <a:rPr lang="zh-CN" altLang="en-US" sz="2400">
                <a:solidFill>
                  <a:srgbClr val="FF0000"/>
                </a:solidFill>
              </a:rPr>
              <a:t>对带有 Finalizer 的对象的第一个删除请求会为其 metadata.deletionTimestamp 设置一个值，但不会真的删除对象。</a:t>
            </a:r>
            <a:r>
              <a:rPr lang="zh-CN" altLang="en-US" sz="2400"/>
              <a:t>一旦此值被设置，finalizers 列表中的表项 只能被移除。在列表中仍然包含 finalizer 时，无法强制删除对应的对象。</a:t>
            </a:r>
            <a:endParaRPr lang="zh-CN" altLang="en-US" sz="2400"/>
          </a:p>
          <a:p>
            <a:r>
              <a:rPr lang="zh-CN" altLang="en-US" sz="2400"/>
              <a:t>当 </a:t>
            </a:r>
            <a:r>
              <a:rPr lang="zh-CN" altLang="en-US" sz="2400">
                <a:solidFill>
                  <a:srgbClr val="FF0000"/>
                </a:solidFill>
              </a:rPr>
              <a:t>metadata.deletionTimestamp</a:t>
            </a:r>
            <a:r>
              <a:rPr lang="zh-CN" altLang="en-US" sz="2400"/>
              <a:t> 字段被设置时，监视该对象的各个控制器会 执行它们所能处理的 finalizer，并在完成处理之后将其从列表中移除。 每个控制器负责将其 finalizer 从列表中删除。</a:t>
            </a:r>
            <a:r>
              <a:rPr lang="zh-CN" altLang="en-US" sz="2000"/>
              <a:t>metadata.deletionGracePeriodSeconds 的取值控制对更新的轮询周期。</a:t>
            </a:r>
            <a:endParaRPr lang="zh-CN" altLang="en-US" sz="2000"/>
          </a:p>
          <a:p>
            <a:r>
              <a:rPr lang="zh-CN" altLang="en-US" sz="2400">
                <a:solidFill>
                  <a:srgbClr val="FF0000"/>
                </a:solidFill>
              </a:rPr>
              <a:t>一旦 finalizers 列表为空时，就意味着所有 finalizer 都被执行过， Kubernetes 会最终删除该资源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。</a:t>
            </a:r>
            <a:endParaRPr lang="zh-CN" alt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3945" y="1447165"/>
            <a:ext cx="3353435" cy="134366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833120"/>
            <a:ext cx="7861935" cy="1153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245" y="1986280"/>
            <a:ext cx="8938260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Idempotency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Before creating child resources, check to see if they already exist.</a:t>
            </a:r>
            <a:endParaRPr lang="zh-CN" altLang="en-US"/>
          </a:p>
          <a:p>
            <a:r>
              <a:rPr lang="zh-CN" altLang="en-US"/>
              <a:t>Changes to a resource</a:t>
            </a:r>
            <a:r>
              <a:rPr lang="en-US" altLang="zh-CN"/>
              <a:t>’</a:t>
            </a:r>
            <a:r>
              <a:rPr lang="zh-CN" altLang="en-US"/>
              <a:t>s spec (configuration values) trigger the</a:t>
            </a:r>
            <a:r>
              <a:rPr lang="en-US" altLang="zh-CN"/>
              <a:t> </a:t>
            </a:r>
            <a:r>
              <a:rPr lang="zh-CN" altLang="en-US"/>
              <a:t>reconcile loop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A reconciliation request needs to update the CR’s Status field.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什么是Operator？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1990" y="1582420"/>
            <a:ext cx="10515600" cy="4351338"/>
          </a:xfrm>
        </p:spPr>
        <p:txBody>
          <a:bodyPr>
            <a:normAutofit/>
          </a:bodyPr>
          <a:p>
            <a:r>
              <a:rPr lang="zh-CN" altLang="en-US"/>
              <a:t>先复习一下Kubernetes。Kubernetes实际是期望状态管理器。先在Kubernetes中指定应用程序期望状态（实例数，磁盘空间，镜像等），然后它会尝试把应用维持在这种状态。Kubernetes的控制平面运行在Master节点上，它包含数个controller以调和应用达到期望状态：</a:t>
            </a:r>
            <a:endParaRPr lang="zh-CN" altLang="en-US"/>
          </a:p>
          <a:p>
            <a:pPr lvl="1"/>
            <a:r>
              <a:rPr lang="zh-CN" altLang="en-US"/>
              <a:t>检查当前的实际状态（Pod、Deployment等）</a:t>
            </a:r>
            <a:endParaRPr lang="zh-CN" altLang="en-US"/>
          </a:p>
          <a:p>
            <a:pPr lvl="1"/>
            <a:r>
              <a:rPr lang="zh-CN" altLang="en-US"/>
              <a:t>将实际状态与spec期望状态进行比较</a:t>
            </a:r>
            <a:endParaRPr lang="zh-CN" altLang="en-US"/>
          </a:p>
          <a:p>
            <a:pPr lvl="1"/>
            <a:r>
              <a:rPr lang="zh-CN" altLang="en-US"/>
              <a:t>如果实际状态与期望状态不一致，controller将会尝试协调实际状态以达到一致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Running an Operator Locally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$ kubectl apply -f deploy/crds/*_crd.yaml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$ export OPERATOR_NAME=&lt;operator-name&gt;</a:t>
            </a:r>
            <a:endParaRPr lang="zh-CN" altLang="en-US"/>
          </a:p>
          <a:p>
            <a:r>
              <a:rPr lang="zh-CN" altLang="en-US"/>
              <a:t>$ operator-sdk up local --namespace default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$ kubectl apply -f deploy/crds/*_cr.yaml</a:t>
            </a: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Operator Lifecycle Manager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</a:t>
            </a:r>
            <a:r>
              <a:rPr lang="zh-CN" altLang="en-US"/>
              <a:t>nstallation</a:t>
            </a:r>
            <a:endParaRPr lang="zh-CN" altLang="en-US"/>
          </a:p>
          <a:p>
            <a:r>
              <a:rPr lang="en-US" altLang="zh-CN"/>
              <a:t>M</a:t>
            </a:r>
            <a:r>
              <a:rPr lang="zh-CN" altLang="en-US"/>
              <a:t>anagement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ClusterServiceVersion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770" y="1764665"/>
            <a:ext cx="11157585" cy="4694555"/>
          </a:xfrm>
        </p:spPr>
        <p:txBody>
          <a:bodyPr>
            <a:normAutofit fontScale="90000"/>
          </a:bodyPr>
          <a:p>
            <a:r>
              <a:rPr lang="zh-CN" altLang="en-US"/>
              <a:t>The ClusterServiceVersion (CSV) is the primary metadata resource that </a:t>
            </a:r>
            <a:r>
              <a:rPr lang="zh-CN" altLang="en-US">
                <a:solidFill>
                  <a:srgbClr val="FF0000"/>
                </a:solidFill>
              </a:rPr>
              <a:t>describes an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Operator</a:t>
            </a:r>
            <a:r>
              <a:rPr lang="zh-CN" altLang="en-US"/>
              <a:t>. Each CSV represents </a:t>
            </a:r>
            <a:r>
              <a:rPr lang="zh-CN" altLang="en-US">
                <a:solidFill>
                  <a:srgbClr val="FF0000"/>
                </a:solidFill>
              </a:rPr>
              <a:t>a version of</a:t>
            </a:r>
            <a:r>
              <a:rPr lang="zh-CN" altLang="en-US"/>
              <a:t> an Operator and contains the following:</a:t>
            </a:r>
            <a:endParaRPr lang="zh-CN" altLang="en-US"/>
          </a:p>
          <a:p>
            <a:pPr lvl="1"/>
            <a:r>
              <a:rPr lang="zh-CN" altLang="en-US"/>
              <a:t>General metadata about the Operator, including its </a:t>
            </a:r>
            <a:r>
              <a:rPr lang="zh-CN" altLang="en-US">
                <a:solidFill>
                  <a:srgbClr val="FF0000"/>
                </a:solidFill>
              </a:rPr>
              <a:t>name, version, description,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and icon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Operator installation information, describing the </a:t>
            </a:r>
            <a:r>
              <a:rPr lang="zh-CN" altLang="en-US">
                <a:solidFill>
                  <a:srgbClr val="FF0000"/>
                </a:solidFill>
              </a:rPr>
              <a:t>deployments </a:t>
            </a:r>
            <a:r>
              <a:rPr lang="zh-CN" altLang="en-US"/>
              <a:t>that are created</a:t>
            </a:r>
            <a:r>
              <a:rPr lang="en-US" altLang="zh-CN"/>
              <a:t> </a:t>
            </a:r>
            <a:r>
              <a:rPr lang="zh-CN" altLang="en-US"/>
              <a:t>and the </a:t>
            </a:r>
            <a:r>
              <a:rPr lang="zh-CN" altLang="en-US">
                <a:solidFill>
                  <a:srgbClr val="FF0000"/>
                </a:solidFill>
              </a:rPr>
              <a:t>permissions </a:t>
            </a:r>
            <a:r>
              <a:rPr lang="zh-CN" altLang="en-US"/>
              <a:t>that are required</a:t>
            </a:r>
            <a:endParaRPr lang="zh-CN" altLang="en-US"/>
          </a:p>
          <a:p>
            <a:pPr lvl="1"/>
            <a:r>
              <a:rPr lang="zh-CN" altLang="en-US"/>
              <a:t>The </a:t>
            </a:r>
            <a:r>
              <a:rPr lang="zh-CN" altLang="en-US">
                <a:solidFill>
                  <a:srgbClr val="FF0000"/>
                </a:solidFill>
              </a:rPr>
              <a:t>CRDs </a:t>
            </a:r>
            <a:r>
              <a:rPr lang="zh-CN" altLang="en-US"/>
              <a:t>that are owned by the Operator as well as </a:t>
            </a:r>
            <a:r>
              <a:rPr lang="zh-CN" altLang="en-US">
                <a:solidFill>
                  <a:srgbClr val="FF0000"/>
                </a:solidFill>
              </a:rPr>
              <a:t>references to any CRDs the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Operator is dependent on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Annotations on the CRD fields to provide hints to users on how to properly</a:t>
            </a:r>
            <a:r>
              <a:rPr lang="en-US" altLang="zh-CN"/>
              <a:t> </a:t>
            </a:r>
            <a:r>
              <a:rPr lang="zh-CN" altLang="en-US"/>
              <a:t>specify values for the fields</a:t>
            </a:r>
            <a:endParaRPr lang="zh-CN" altLang="en-US"/>
          </a:p>
          <a:p>
            <a:pPr lvl="0"/>
            <a:r>
              <a:rPr lang="zh-CN" altLang="en-US"/>
              <a:t>a deployment </a:t>
            </a:r>
            <a:r>
              <a:rPr lang="en-US" altLang="zh-CN"/>
              <a:t>	</a:t>
            </a:r>
            <a:r>
              <a:rPr lang="zh-CN" altLang="en-US"/>
              <a:t>describes</a:t>
            </a:r>
            <a:r>
              <a:rPr lang="en-US" altLang="zh-CN"/>
              <a:t> 	</a:t>
            </a:r>
            <a:r>
              <a:rPr lang="zh-CN" altLang="en-US"/>
              <a:t>the </a:t>
            </a:r>
            <a:r>
              <a:rPr lang="en-US" altLang="zh-CN"/>
              <a:t>”</a:t>
            </a:r>
            <a:r>
              <a:rPr lang="zh-CN" altLang="en-US"/>
              <a:t>pod template</a:t>
            </a:r>
            <a:r>
              <a:rPr lang="en-US" altLang="zh-CN"/>
              <a:t>”</a:t>
            </a:r>
            <a:r>
              <a:rPr lang="zh-CN" altLang="en-US"/>
              <a:t> </a:t>
            </a:r>
            <a:r>
              <a:rPr lang="en-US" altLang="zh-CN"/>
              <a:t>		</a:t>
            </a:r>
            <a:r>
              <a:rPr lang="zh-CN" altLang="en-US"/>
              <a:t>for pods</a:t>
            </a:r>
            <a:endParaRPr lang="zh-CN" altLang="en-US"/>
          </a:p>
          <a:p>
            <a:pPr lvl="0"/>
            <a:r>
              <a:rPr lang="zh-CN" altLang="en-US"/>
              <a:t>a CSV </a:t>
            </a:r>
            <a:r>
              <a:rPr lang="en-US" altLang="zh-CN"/>
              <a:t>		</a:t>
            </a:r>
            <a:r>
              <a:rPr lang="zh-CN" altLang="en-US"/>
              <a:t>contains </a:t>
            </a:r>
            <a:r>
              <a:rPr lang="en-US" altLang="zh-CN"/>
              <a:t>	</a:t>
            </a:r>
            <a:r>
              <a:rPr lang="zh-CN" altLang="en-US"/>
              <a:t>a </a:t>
            </a:r>
            <a:r>
              <a:rPr lang="en-US" altLang="zh-CN"/>
              <a:t>”</a:t>
            </a:r>
            <a:r>
              <a:rPr lang="zh-CN" altLang="en-US"/>
              <a:t>deployment template</a:t>
            </a:r>
            <a:r>
              <a:rPr lang="en-US" altLang="zh-CN"/>
              <a:t>”</a:t>
            </a:r>
            <a:r>
              <a:rPr lang="zh-CN" altLang="en-US"/>
              <a:t> </a:t>
            </a:r>
            <a:r>
              <a:rPr lang="en-US" altLang="zh-CN"/>
              <a:t>	</a:t>
            </a:r>
            <a:r>
              <a:rPr lang="zh-CN" altLang="en-US"/>
              <a:t>for</a:t>
            </a:r>
            <a:r>
              <a:rPr lang="en-US" altLang="zh-CN"/>
              <a:t> </a:t>
            </a:r>
            <a:r>
              <a:rPr lang="zh-CN" altLang="en-US"/>
              <a:t>the deployment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CatalogSource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 CatalogSource contains information for </a:t>
            </a:r>
            <a:r>
              <a:rPr lang="zh-CN" altLang="en-US">
                <a:solidFill>
                  <a:srgbClr val="FF0000"/>
                </a:solidFill>
              </a:rPr>
              <a:t>accessing a repository</a:t>
            </a:r>
            <a:r>
              <a:rPr lang="zh-CN" altLang="en-US"/>
              <a:t> of Operators.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155" y="3119120"/>
            <a:ext cx="8200390" cy="176466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Subscription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End users create a subscription to install, and subsequently update, the Operators that</a:t>
            </a:r>
            <a:r>
              <a:rPr lang="en-US" altLang="zh-CN"/>
              <a:t> </a:t>
            </a:r>
            <a:r>
              <a:rPr lang="zh-CN" altLang="en-US"/>
              <a:t>OLM provides. </a:t>
            </a:r>
            <a:endParaRPr lang="zh-CN" altLang="en-US"/>
          </a:p>
          <a:p>
            <a:r>
              <a:rPr lang="zh-CN" altLang="en-US"/>
              <a:t>A subscription is made to a </a:t>
            </a:r>
            <a:r>
              <a:rPr lang="zh-CN" altLang="en-US">
                <a:solidFill>
                  <a:srgbClr val="FF0000"/>
                </a:solidFill>
              </a:rPr>
              <a:t>channel</a:t>
            </a:r>
            <a:r>
              <a:rPr lang="zh-CN" altLang="en-US"/>
              <a:t>, which is a stream of Operator</a:t>
            </a:r>
            <a:r>
              <a:rPr lang="en-US" altLang="zh-CN"/>
              <a:t> </a:t>
            </a:r>
            <a:r>
              <a:rPr lang="zh-CN" altLang="en-US"/>
              <a:t>versions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approval mode (</a:t>
            </a:r>
            <a:r>
              <a:rPr lang="en-US" altLang="zh-CN">
                <a:sym typeface="+mn-ea"/>
              </a:rPr>
              <a:t>manual/automatic</a:t>
            </a:r>
            <a:r>
              <a:rPr lang="en-US" altLang="zh-CN"/>
              <a:t>): tells OLM if manual </a:t>
            </a:r>
            <a:r>
              <a:rPr lang="en-US" altLang="zh-CN">
                <a:solidFill>
                  <a:srgbClr val="FF0000"/>
                </a:solidFill>
              </a:rPr>
              <a:t>user review</a:t>
            </a:r>
            <a:r>
              <a:rPr lang="en-US" altLang="zh-CN"/>
              <a:t> is required before an Operator is installed</a:t>
            </a:r>
            <a:endParaRPr lang="en-US" altLang="zh-C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InstallPlan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 subscription creates an InstallPlan, which describes </a:t>
            </a:r>
            <a:r>
              <a:rPr lang="zh-CN" altLang="en-US">
                <a:solidFill>
                  <a:srgbClr val="FF0000"/>
                </a:solidFill>
              </a:rPr>
              <a:t>the full list of resources that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OLM will create</a:t>
            </a:r>
            <a:r>
              <a:rPr lang="zh-CN" altLang="en-US"/>
              <a:t> to satisfy the CSV</a:t>
            </a:r>
            <a:r>
              <a:rPr lang="en-US" altLang="zh-CN"/>
              <a:t>’</a:t>
            </a:r>
            <a:r>
              <a:rPr lang="zh-CN" altLang="en-US"/>
              <a:t>s resource requirements.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manual </a:t>
            </a:r>
            <a:r>
              <a:rPr lang="en-US" altLang="zh-CN">
                <a:sym typeface="+mn-ea"/>
              </a:rPr>
              <a:t>approval </a:t>
            </a:r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OperatorGroup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3910" y="1421765"/>
            <a:ext cx="10515600" cy="4351338"/>
          </a:xfrm>
        </p:spPr>
        <p:txBody>
          <a:bodyPr>
            <a:normAutofit/>
          </a:bodyPr>
          <a:p>
            <a:r>
              <a:rPr lang="zh-CN" altLang="en-US"/>
              <a:t>These designate</a:t>
            </a:r>
            <a:r>
              <a:rPr lang="en-US" altLang="zh-CN"/>
              <a:t> </a:t>
            </a:r>
            <a:r>
              <a:rPr lang="zh-CN" altLang="en-US"/>
              <a:t>namespaces that may be accessed by an individual Operator. </a:t>
            </a:r>
            <a:endParaRPr lang="zh-CN" altLang="en-US"/>
          </a:p>
          <a:p>
            <a:r>
              <a:rPr lang="en-US" altLang="zh-CN"/>
              <a:t>A</a:t>
            </a:r>
            <a:r>
              <a:rPr lang="zh-CN" altLang="en-US"/>
              <a:t>n</a:t>
            </a:r>
            <a:r>
              <a:rPr lang="en-US" altLang="zh-CN"/>
              <a:t> </a:t>
            </a:r>
            <a:r>
              <a:rPr lang="zh-CN" altLang="en-US"/>
              <a:t>Operator belonging to an OperatorGroup </a:t>
            </a:r>
            <a:r>
              <a:rPr lang="zh-CN" altLang="en-US" b="1"/>
              <a:t>will not</a:t>
            </a:r>
            <a:r>
              <a:rPr lang="zh-CN" altLang="en-US"/>
              <a:t> react to custom resource changes</a:t>
            </a:r>
            <a:r>
              <a:rPr lang="en-US" altLang="zh-CN"/>
              <a:t> </a:t>
            </a:r>
            <a:r>
              <a:rPr lang="zh-CN" altLang="en-US"/>
              <a:t>in a namespace </a:t>
            </a:r>
            <a:r>
              <a:rPr lang="zh-CN" altLang="en-US" b="1"/>
              <a:t>not indicated by</a:t>
            </a:r>
            <a:r>
              <a:rPr lang="zh-CN" altLang="en-US"/>
              <a:t> the group.</a:t>
            </a:r>
            <a:endParaRPr lang="zh-CN" altLang="en-US"/>
          </a:p>
          <a:p>
            <a:r>
              <a:rPr lang="zh-CN" altLang="en-US"/>
              <a:t>Although you can use OperatorGroups for fine-grained control for a set of namespaces, they are most commonly used in two ways:</a:t>
            </a:r>
            <a:endParaRPr lang="zh-CN" altLang="en-US"/>
          </a:p>
          <a:p>
            <a:pPr lvl="1"/>
            <a:r>
              <a:rPr lang="zh-CN" altLang="en-US"/>
              <a:t>To scope an Operator to a single namespace</a:t>
            </a:r>
            <a:endParaRPr lang="zh-CN" altLang="en-US"/>
          </a:p>
          <a:p>
            <a:pPr lvl="1"/>
            <a:r>
              <a:rPr lang="zh-CN" altLang="en-US"/>
              <a:t>To allow an Operator to run globally across all namespaces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960" y="4843145"/>
            <a:ext cx="4121785" cy="1898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45" y="4909820"/>
            <a:ext cx="3765550" cy="118237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4470"/>
            <a:ext cx="10515600" cy="1325563"/>
          </a:xfrm>
        </p:spPr>
        <p:txBody>
          <a:bodyPr/>
          <a:p>
            <a:r>
              <a:rPr lang="zh-CN" altLang="en-US"/>
              <a:t>Installing OLM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62050"/>
            <a:ext cx="6935470" cy="192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145"/>
            <a:ext cx="7428230" cy="3705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55" y="1691005"/>
            <a:ext cx="6535420" cy="2404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940" y="4011295"/>
            <a:ext cx="6308090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Using OLM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63060" y="106680"/>
            <a:ext cx="7649210" cy="781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65" y="805815"/>
            <a:ext cx="7279640" cy="5010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060" y="5810250"/>
            <a:ext cx="4246245" cy="91376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Using OLM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540" y="1365250"/>
            <a:ext cx="6341745" cy="16998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3156585"/>
            <a:ext cx="5431155" cy="243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" y="5714365"/>
            <a:ext cx="5764530" cy="516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735" y="0"/>
            <a:ext cx="5041265" cy="68491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26964" t="20750" r="27734" b="15936"/>
          <a:stretch>
            <a:fillRect/>
          </a:stretch>
        </p:blipFill>
        <p:spPr>
          <a:xfrm>
            <a:off x="838200" y="57150"/>
            <a:ext cx="8649335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Install Modes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2420"/>
            <a:ext cx="10515600" cy="4351338"/>
          </a:xfrm>
        </p:spPr>
        <p:txBody>
          <a:bodyPr>
            <a:noAutofit/>
          </a:bodyPr>
          <a:p>
            <a:r>
              <a:rPr lang="zh-CN" altLang="en-US"/>
              <a:t>OwnNamespace</a:t>
            </a:r>
            <a:endParaRPr lang="zh-CN" altLang="en-US"/>
          </a:p>
          <a:p>
            <a:pPr lvl="1"/>
            <a:r>
              <a:rPr lang="zh-CN" altLang="en-US"/>
              <a:t>The Operator can be deployed to an OperatorGroup that selects its own</a:t>
            </a:r>
            <a:r>
              <a:rPr lang="en-US" altLang="zh-CN"/>
              <a:t> </a:t>
            </a:r>
            <a:r>
              <a:rPr lang="zh-CN" altLang="en-US"/>
              <a:t>namespace.</a:t>
            </a:r>
            <a:endParaRPr lang="zh-CN" altLang="en-US"/>
          </a:p>
          <a:p>
            <a:r>
              <a:rPr lang="zh-CN" altLang="en-US"/>
              <a:t>SingleNamespace</a:t>
            </a:r>
            <a:endParaRPr lang="zh-CN" altLang="en-US"/>
          </a:p>
          <a:p>
            <a:pPr lvl="1"/>
            <a:r>
              <a:rPr lang="zh-CN" altLang="en-US"/>
              <a:t>The Operator can be deployed to an OperatorGroup that selects one namespace.</a:t>
            </a:r>
            <a:endParaRPr lang="zh-CN" altLang="en-US"/>
          </a:p>
          <a:p>
            <a:r>
              <a:rPr lang="zh-CN" altLang="en-US"/>
              <a:t>MultiNamespace</a:t>
            </a:r>
            <a:endParaRPr lang="zh-CN" altLang="en-US"/>
          </a:p>
          <a:p>
            <a:pPr lvl="1"/>
            <a:r>
              <a:rPr lang="zh-CN" altLang="en-US"/>
              <a:t>The Operator can be deployed to an OperatorGroup that selects more than one</a:t>
            </a:r>
            <a:r>
              <a:rPr lang="en-US" altLang="zh-CN"/>
              <a:t> </a:t>
            </a:r>
            <a:r>
              <a:rPr lang="zh-CN" altLang="en-US"/>
              <a:t>namespace.</a:t>
            </a:r>
            <a:endParaRPr lang="zh-CN" altLang="en-US"/>
          </a:p>
          <a:p>
            <a:r>
              <a:rPr lang="zh-CN" altLang="en-US"/>
              <a:t>AllNamespaces</a:t>
            </a:r>
            <a:endParaRPr lang="zh-CN" altLang="en-US"/>
          </a:p>
          <a:p>
            <a:pPr lvl="1"/>
            <a:r>
              <a:rPr lang="zh-CN" altLang="en-US"/>
              <a:t>The Operator can be deployed to an OperatorGroup that selects all namespaces</a:t>
            </a:r>
            <a:r>
              <a:rPr lang="en-US" altLang="zh-CN"/>
              <a:t> </a:t>
            </a:r>
            <a:r>
              <a:rPr lang="zh-CN" altLang="en-US"/>
              <a:t>(defined as targetNamespace: "")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Using OLM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9250" y="1413510"/>
            <a:ext cx="5524500" cy="3224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35" y="4807585"/>
            <a:ext cx="8884920" cy="74422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Exploring the Operator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6860" y="1443355"/>
            <a:ext cx="8291195" cy="972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2350770"/>
            <a:ext cx="7790180" cy="3108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80" y="5511165"/>
            <a:ext cx="5946775" cy="78486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Exploring the Operator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0790" y="1783715"/>
            <a:ext cx="7983855" cy="1004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0" y="2753360"/>
            <a:ext cx="6252845" cy="2364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90" y="5330825"/>
            <a:ext cx="8380095" cy="10128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Exploring the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To summarize, creating the subscription caused the following to take place:</a:t>
            </a:r>
            <a:endParaRPr lang="zh-CN" altLang="en-US"/>
          </a:p>
          <a:p>
            <a:pPr lvl="1"/>
            <a:r>
              <a:rPr lang="zh-CN" altLang="en-US"/>
              <a:t>OLM </a:t>
            </a:r>
            <a:r>
              <a:rPr lang="zh-CN" altLang="en-US">
                <a:solidFill>
                  <a:srgbClr val="FF0000"/>
                </a:solidFill>
              </a:rPr>
              <a:t>creates a CSV resource</a:t>
            </a:r>
            <a:r>
              <a:rPr lang="zh-CN" altLang="en-US"/>
              <a:t> in the same namespace as the subscription. This</a:t>
            </a:r>
            <a:r>
              <a:rPr lang="en-US" altLang="zh-CN"/>
              <a:t> </a:t>
            </a:r>
            <a:r>
              <a:rPr lang="zh-CN" altLang="en-US"/>
              <a:t>CSV contains, among other things, the manifest for the deployment of the Operator itself.</a:t>
            </a:r>
            <a:endParaRPr lang="zh-CN" altLang="en-US"/>
          </a:p>
          <a:p>
            <a:pPr lvl="1"/>
            <a:r>
              <a:rPr lang="zh-CN" altLang="en-US"/>
              <a:t>OLM uses the deployment manifest to </a:t>
            </a:r>
            <a:r>
              <a:rPr lang="zh-CN" altLang="en-US">
                <a:solidFill>
                  <a:srgbClr val="FF0000"/>
                </a:solidFill>
              </a:rPr>
              <a:t>create a deployment resource</a:t>
            </a:r>
            <a:r>
              <a:rPr lang="zh-CN" altLang="en-US"/>
              <a:t> for the</a:t>
            </a:r>
            <a:r>
              <a:rPr lang="en-US" altLang="zh-CN"/>
              <a:t> </a:t>
            </a:r>
            <a:r>
              <a:rPr lang="zh-CN" altLang="en-US"/>
              <a:t>Operator. The owner of that resource is the CSV itself.</a:t>
            </a:r>
            <a:endParaRPr lang="zh-CN" altLang="en-US"/>
          </a:p>
          <a:p>
            <a:pPr lvl="1"/>
            <a:r>
              <a:rPr lang="zh-CN" altLang="en-US"/>
              <a:t>The deployment causes the </a:t>
            </a:r>
            <a:r>
              <a:rPr lang="zh-CN" altLang="en-US">
                <a:solidFill>
                  <a:srgbClr val="FF0000"/>
                </a:solidFill>
              </a:rPr>
              <a:t>creation of replica sets and pods</a:t>
            </a:r>
            <a:r>
              <a:rPr lang="zh-CN" altLang="en-US"/>
              <a:t> for the Operator</a:t>
            </a:r>
            <a:r>
              <a:rPr lang="en-US" altLang="zh-CN"/>
              <a:t> </a:t>
            </a:r>
            <a:r>
              <a:rPr lang="zh-CN" altLang="en-US"/>
              <a:t>itself</a:t>
            </a:r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Deleting the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</a:t>
            </a:r>
            <a:r>
              <a:rPr lang="zh-CN" altLang="en-US"/>
              <a:t>t</a:t>
            </a:r>
            <a:r>
              <a:rPr lang="en-US" altLang="zh-CN"/>
              <a:t>’</a:t>
            </a:r>
            <a:r>
              <a:rPr lang="zh-CN" altLang="en-US"/>
              <a:t>s not sufficient to simply delete the Operator</a:t>
            </a:r>
            <a:r>
              <a:rPr lang="en-US" altLang="zh-CN"/>
              <a:t>’</a:t>
            </a:r>
            <a:r>
              <a:rPr lang="zh-CN" altLang="en-US"/>
              <a:t>s deployment resource.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/>
              <a:t>D</a:t>
            </a:r>
            <a:r>
              <a:rPr lang="zh-CN" altLang="en-US"/>
              <a:t>elete the subscription to prevent OLM from installin</a:t>
            </a:r>
            <a:r>
              <a:rPr lang="en-US" altLang="zh-CN"/>
              <a:t>g </a:t>
            </a:r>
            <a:r>
              <a:rPr lang="zh-CN" altLang="en-US"/>
              <a:t>new CSV versions in the future: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535" y="2861945"/>
            <a:ext cx="9806305" cy="611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4859655"/>
            <a:ext cx="7794625" cy="64516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OLM Bundle Metadata Files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An </a:t>
            </a:r>
            <a:r>
              <a:rPr lang="en-US" altLang="zh-CN"/>
              <a:t>”</a:t>
            </a:r>
            <a:r>
              <a:rPr lang="zh-CN" altLang="en-US"/>
              <a:t>OLM bundle</a:t>
            </a:r>
            <a:r>
              <a:rPr lang="en-US" altLang="zh-CN"/>
              <a:t>”</a:t>
            </a:r>
            <a:r>
              <a:rPr lang="zh-CN" altLang="en-US"/>
              <a:t> provides </a:t>
            </a:r>
            <a:r>
              <a:rPr lang="zh-CN" altLang="en-US">
                <a:solidFill>
                  <a:srgbClr val="FF0000"/>
                </a:solidFill>
              </a:rPr>
              <a:t>details on an Operator that can be installed</a:t>
            </a:r>
            <a:r>
              <a:rPr lang="zh-CN" altLang="en-US"/>
              <a:t>. The bundle</a:t>
            </a:r>
            <a:r>
              <a:rPr lang="en-US" altLang="zh-CN"/>
              <a:t> </a:t>
            </a:r>
            <a:r>
              <a:rPr lang="zh-CN" altLang="en-US"/>
              <a:t>contains all the necessary information (for all the available versions of the Operator)</a:t>
            </a:r>
            <a:r>
              <a:rPr lang="en-US" altLang="zh-CN"/>
              <a:t> </a:t>
            </a:r>
            <a:r>
              <a:rPr lang="zh-CN" altLang="en-US"/>
              <a:t>to:</a:t>
            </a:r>
            <a:endParaRPr lang="zh-CN" altLang="en-US"/>
          </a:p>
          <a:p>
            <a:pPr lvl="1"/>
            <a:r>
              <a:rPr lang="zh-CN" altLang="en-US"/>
              <a:t>Provide a flexible delivery structure for the Operator by offering one or more</a:t>
            </a:r>
            <a:r>
              <a:rPr lang="en-US" altLang="zh-CN"/>
              <a:t> </a:t>
            </a:r>
            <a:r>
              <a:rPr lang="zh-CN" altLang="en-US"/>
              <a:t>channels that a user can subscribe to.</a:t>
            </a:r>
            <a:endParaRPr lang="zh-CN" altLang="en-US"/>
          </a:p>
          <a:p>
            <a:pPr lvl="1"/>
            <a:r>
              <a:rPr lang="zh-CN" altLang="en-US"/>
              <a:t>Deploy the CRDs required for the Operator to function.</a:t>
            </a:r>
            <a:endParaRPr lang="zh-CN" altLang="en-US"/>
          </a:p>
          <a:p>
            <a:pPr lvl="1"/>
            <a:r>
              <a:rPr lang="zh-CN" altLang="en-US"/>
              <a:t>Instruct OLM on how to create the Operator deployment.</a:t>
            </a:r>
            <a:endParaRPr lang="zh-CN" altLang="en-US"/>
          </a:p>
          <a:p>
            <a:pPr lvl="1"/>
            <a:r>
              <a:rPr lang="zh-CN" altLang="en-US"/>
              <a:t>Include additional information on each CRD spec field, including hints on how</a:t>
            </a:r>
            <a:r>
              <a:rPr lang="en-US" altLang="zh-CN"/>
              <a:t> </a:t>
            </a:r>
            <a:r>
              <a:rPr lang="zh-CN" altLang="en-US"/>
              <a:t>to render those fields in a UI.</a:t>
            </a:r>
            <a:endParaRPr lang="zh-CN" altLang="en-US"/>
          </a:p>
          <a:p>
            <a:r>
              <a:rPr lang="zh-CN" altLang="en-US"/>
              <a:t>There are three types of files included in an OLM bundle: </a:t>
            </a:r>
            <a:endParaRPr lang="zh-CN" alt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custom resource definitions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Cluster Service Version files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package manifest files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Writing a Cluster Service Version File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Generating a File Skeleton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680" y="2846705"/>
            <a:ext cx="918464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Versioning and Updating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Change the new </a:t>
            </a:r>
            <a:r>
              <a:rPr lang="zh-CN" altLang="en-US">
                <a:solidFill>
                  <a:srgbClr val="FF0000"/>
                </a:solidFill>
              </a:rPr>
              <a:t>CSV filename</a:t>
            </a:r>
            <a:r>
              <a:rPr lang="zh-CN" altLang="en-US"/>
              <a:t> to reflect the new version of the Operator.</a:t>
            </a:r>
            <a:endParaRPr lang="zh-CN" altLang="en-US"/>
          </a:p>
          <a:p>
            <a:r>
              <a:rPr lang="zh-CN" altLang="en-US"/>
              <a:t>Update the </a:t>
            </a:r>
            <a:r>
              <a:rPr lang="zh-CN" altLang="en-US">
                <a:solidFill>
                  <a:srgbClr val="FF0000"/>
                </a:solidFill>
              </a:rPr>
              <a:t>metadata.name</a:t>
            </a:r>
            <a:r>
              <a:rPr lang="zh-CN" altLang="en-US"/>
              <a:t> field of the CSV file with the new version.</a:t>
            </a:r>
            <a:endParaRPr lang="zh-CN" altLang="en-US"/>
          </a:p>
          <a:p>
            <a:r>
              <a:rPr lang="zh-CN" altLang="en-US"/>
              <a:t>Update the </a:t>
            </a:r>
            <a:r>
              <a:rPr lang="zh-CN" altLang="en-US">
                <a:solidFill>
                  <a:srgbClr val="FF0000"/>
                </a:solidFill>
              </a:rPr>
              <a:t>spec.version</a:t>
            </a:r>
            <a:r>
              <a:rPr lang="zh-CN" altLang="en-US"/>
              <a:t> field with the new version.</a:t>
            </a:r>
            <a:endParaRPr lang="zh-CN" altLang="en-US"/>
          </a:p>
          <a:p>
            <a:r>
              <a:rPr lang="zh-CN" altLang="en-US"/>
              <a:t>Update the </a:t>
            </a:r>
            <a:r>
              <a:rPr lang="zh-CN" altLang="en-US">
                <a:solidFill>
                  <a:srgbClr val="FF0000"/>
                </a:solidFill>
              </a:rPr>
              <a:t>spec.replaces</a:t>
            </a:r>
            <a:r>
              <a:rPr lang="zh-CN" altLang="en-US"/>
              <a:t> field to indicate the previous version of the CSV that</a:t>
            </a:r>
            <a:r>
              <a:rPr lang="en-US" altLang="zh-CN"/>
              <a:t> </a:t>
            </a:r>
            <a:r>
              <a:rPr lang="zh-CN" altLang="en-US"/>
              <a:t>is being upgraded by the new version.</a:t>
            </a:r>
            <a:endParaRPr lang="zh-CN" altLang="en-US"/>
          </a:p>
          <a:p>
            <a:r>
              <a:rPr lang="zh-CN" altLang="en-US"/>
              <a:t>In most cases, the new CSV will refer to </a:t>
            </a:r>
            <a:r>
              <a:rPr lang="zh-CN" altLang="en-US">
                <a:solidFill>
                  <a:srgbClr val="FF0000"/>
                </a:solidFill>
              </a:rPr>
              <a:t>a newer image</a:t>
            </a:r>
            <a:r>
              <a:rPr lang="zh-CN" altLang="en-US"/>
              <a:t> of the Operator itself. Be</a:t>
            </a:r>
            <a:r>
              <a:rPr lang="en-US" altLang="zh-CN"/>
              <a:t> </a:t>
            </a:r>
            <a:r>
              <a:rPr lang="zh-CN" altLang="en-US"/>
              <a:t>sure to update the </a:t>
            </a:r>
            <a:r>
              <a:rPr lang="zh-CN" altLang="en-US">
                <a:solidFill>
                  <a:srgbClr val="FF0000"/>
                </a:solidFill>
              </a:rPr>
              <a:t>spec.containers.image</a:t>
            </a:r>
            <a:r>
              <a:rPr lang="zh-CN" altLang="en-US"/>
              <a:t> field as appropriate to refer to the</a:t>
            </a:r>
            <a:r>
              <a:rPr lang="en-US" altLang="zh-CN"/>
              <a:t> </a:t>
            </a:r>
            <a:r>
              <a:rPr lang="zh-CN" altLang="en-US"/>
              <a:t>correct image.</a:t>
            </a:r>
            <a:endParaRPr lang="zh-CN" altLang="en-US"/>
          </a:p>
          <a:p>
            <a:r>
              <a:rPr lang="zh-CN" altLang="en-US"/>
              <a:t>In the event of a </a:t>
            </a:r>
            <a:r>
              <a:rPr lang="zh-CN" altLang="en-US">
                <a:solidFill>
                  <a:srgbClr val="FF0000"/>
                </a:solidFill>
              </a:rPr>
              <a:t>CRD change</a:t>
            </a:r>
            <a:r>
              <a:rPr lang="zh-CN" altLang="en-US"/>
              <a:t>, you may need to update the specDescriptor and</a:t>
            </a:r>
            <a:r>
              <a:rPr lang="en-US" altLang="zh-CN"/>
              <a:t> </a:t>
            </a:r>
            <a:r>
              <a:rPr lang="zh-CN" altLang="en-US"/>
              <a:t>statusDescriptor fields of the CRD reference in the CSV file.</a:t>
            </a: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Writing a Package Manifest File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7000" y="2082800"/>
            <a:ext cx="5802630" cy="2529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492760"/>
            <a:ext cx="11236325" cy="587184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Publish your Operator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OperatorHub.io</a:t>
            </a:r>
            <a:endParaRPr lang="zh-CN" altLang="en-US"/>
          </a:p>
          <a:p>
            <a:pPr lvl="1"/>
            <a:r>
              <a:rPr lang="zh-CN" altLang="en-US"/>
              <a:t>https://github.com/operator-framework/community-operators/tree/master/upstream-community-operators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en-US" altLang="zh-CN"/>
              <a:t>Q</a:t>
            </a:r>
            <a:r>
              <a:rPr lang="zh-CN" altLang="en-US"/>
              <a:t>uay.io</a:t>
            </a:r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References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068050" cy="4659630"/>
          </a:xfrm>
        </p:spPr>
        <p:txBody>
          <a:bodyPr>
            <a:normAutofit fontScale="80000"/>
          </a:bodyPr>
          <a:p>
            <a:r>
              <a:rPr lang="zh-CN" altLang="en-US"/>
              <a:t>https://kubernetes.io/zh/docs/concepts/extend-kubernetes/operator/</a:t>
            </a:r>
            <a:endParaRPr lang="zh-CN" altLang="en-US"/>
          </a:p>
          <a:p>
            <a:r>
              <a:rPr lang="zh-CN" altLang="en-US"/>
              <a:t>http://www.dockone.io/article/8769</a:t>
            </a:r>
            <a:endParaRPr lang="zh-CN" altLang="en-US"/>
          </a:p>
          <a:p>
            <a:r>
              <a:rPr lang="zh-CN" altLang="en-US"/>
              <a:t>https://www.linux.com/training-tutorials/demystifying-kubernetes-operators-operator-sdk-part-2/</a:t>
            </a:r>
            <a:endParaRPr lang="zh-CN" altLang="en-US"/>
          </a:p>
          <a:p>
            <a:r>
              <a:rPr lang="zh-CN" altLang="en-US"/>
              <a:t>https://www.qikqiak.com/post/k8s-operator-101/</a:t>
            </a:r>
            <a:endParaRPr lang="zh-CN" altLang="en-US"/>
          </a:p>
          <a:p>
            <a:r>
              <a:rPr lang="zh-CN" altLang="en-US"/>
              <a:t>https://www.redhat.com/en/resources/oreilly-kubernetes-operators-automation-ebook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https://github.com/kubernetes-operators-book/chapters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https://kubernetes.io/docs/concepts/extend-kubernetes/api-extension/custom-resources/</a:t>
            </a:r>
            <a:endParaRPr lang="zh-CN" altLang="en-US"/>
          </a:p>
          <a:p>
            <a:r>
              <a:rPr lang="zh-CN" altLang="en-US"/>
              <a:t>http://dockone.io/article/9408</a:t>
            </a:r>
            <a:endParaRPr lang="zh-CN" altLang="en-US"/>
          </a:p>
          <a:p>
            <a:r>
              <a:rPr lang="zh-CN" altLang="en-US"/>
              <a:t>https://www.youtube.com/watch?v=ha3LjlD6g7g</a:t>
            </a:r>
            <a:endParaRPr lang="zh-CN" altLang="en-US"/>
          </a:p>
          <a:p>
            <a:r>
              <a:rPr lang="zh-CN" altLang="en-US"/>
              <a:t>https://www.youtube.com/watch?v=MfDpQru0-ok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什么是Operator？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89895" cy="4351655"/>
          </a:xfrm>
        </p:spPr>
        <p:txBody>
          <a:bodyPr>
            <a:noAutofit/>
          </a:bodyPr>
          <a:p>
            <a:r>
              <a:rPr lang="zh-CN" altLang="en-US" sz="2400"/>
              <a:t>通过这种方式，Kubernetes非常适合维护</a:t>
            </a:r>
            <a:r>
              <a:rPr lang="zh-CN" altLang="en-US" sz="2400">
                <a:solidFill>
                  <a:srgbClr val="FF0000"/>
                </a:solidFill>
              </a:rPr>
              <a:t>无状态应用</a:t>
            </a:r>
            <a:r>
              <a:rPr lang="zh-CN" altLang="en-US" sz="2400"/>
              <a:t>。但它本身的资源类型（Pod，Deployments，Namespaces，Services，DaemonSets等）比较有限。虽然每种资源类型都预定了行为及协调方式，但它们的处理方式没有多大差别。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现在，如果您的应用更复杂并需要执行自定义操作以达到期望的运行状态，应该怎么办？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假如一个数据库应用运行在多个节点上。如果超过半数的节点出现故障，则需要按照特定步骤从</a:t>
            </a:r>
            <a:r>
              <a:rPr lang="zh-CN" altLang="en-US" sz="2400">
                <a:solidFill>
                  <a:srgbClr val="FF0000"/>
                </a:solidFill>
              </a:rPr>
              <a:t>特定快照</a:t>
            </a:r>
            <a:r>
              <a:rPr lang="zh-CN" altLang="en-US" sz="2400"/>
              <a:t>中加载数据。使用原生Kubernetes对象类型和controller则难以实现。或者为有状态应用程序</a:t>
            </a:r>
            <a:r>
              <a:rPr lang="zh-CN" altLang="en-US" sz="2400">
                <a:solidFill>
                  <a:srgbClr val="FF0000"/>
                </a:solidFill>
              </a:rPr>
              <a:t>扩展节点</a:t>
            </a:r>
            <a:r>
              <a:rPr lang="zh-CN" altLang="en-US" sz="2400"/>
              <a:t>，</a:t>
            </a:r>
            <a:r>
              <a:rPr lang="zh-CN" altLang="en-US" sz="2400">
                <a:solidFill>
                  <a:srgbClr val="FF0000"/>
                </a:solidFill>
              </a:rPr>
              <a:t>升级到新版本</a:t>
            </a:r>
            <a:r>
              <a:rPr lang="zh-CN" altLang="en-US" sz="2400"/>
              <a:t>或</a:t>
            </a:r>
            <a:r>
              <a:rPr lang="zh-CN" altLang="en-US" sz="2400">
                <a:solidFill>
                  <a:srgbClr val="FF0000"/>
                </a:solidFill>
              </a:rPr>
              <a:t>灾难恢复</a:t>
            </a:r>
            <a:r>
              <a:rPr lang="zh-CN" altLang="en-US" sz="2400"/>
              <a:t>。这些类型的操作通常需要非常具体的步骤，并且通常需要手动干预。</a:t>
            </a:r>
            <a:endParaRPr lang="zh-CN" alt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18601</Words>
  <Application>WPS 演示</Application>
  <PresentationFormat>宽屏</PresentationFormat>
  <Paragraphs>518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8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Operator Maturity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Finalizers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Kerry</cp:lastModifiedBy>
  <cp:revision>14</cp:revision>
  <dcterms:created xsi:type="dcterms:W3CDTF">2021-07-23T03:02:26Z</dcterms:created>
  <dcterms:modified xsi:type="dcterms:W3CDTF">2021-07-24T03:59:11Z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DE3453234FAA410CBC3B1BDDE57941FA</vt:lpwstr>
  </property>
  <property fmtid="{D5CDD505-2E9C-101B-9397-08002B2CF9AE}" pid="3" name="KSOProductBuildVer">
    <vt:lpwstr>2052-11.1.0.10667</vt:lpwstr>
  </property>
</Properties>
</file>